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4630400" cy="8229600"/>
  <p:notesSz cx="8229600" cy="14630400"/>
  <p:embeddedFontLst>
    <p:embeddedFont>
      <p:font typeface="Dela Gothic One" pitchFamily="2" charset="-128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DM Sans" pitchFamily="2" charset="77"/>
      <p:regular r:id="rId21"/>
      <p:bold r:id="rId22"/>
      <p:italic r:id="rId23"/>
      <p:boldItalic r:id="rId24"/>
    </p:embeddedFont>
    <p:embeddedFont>
      <p:font typeface="Inter" panose="02000503000000020004" pitchFamily="2" charset="0"/>
      <p:regular r:id="rId25"/>
      <p:bold r:id="rId26"/>
      <p:italic r:id="rId27"/>
      <p:boldItalic r:id="rId28"/>
    </p:embeddedFont>
    <p:embeddedFont>
      <p:font typeface="Montserrat Light" panose="020F0302020204030204" pitchFamily="3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43"/>
  </p:normalViewPr>
  <p:slideViewPr>
    <p:cSldViewPr snapToGrid="0">
      <p:cViewPr varScale="1">
        <p:scale>
          <a:sx n="95" d="100"/>
          <a:sy n="95" d="100"/>
        </p:scale>
        <p:origin x="59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/>
              <a:t>‹N°›</a:t>
            </a:fld>
            <a:endParaRPr sz="1200" b="0" i="0" u="none" strike="noStrike" cap="none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2" name="Google Shape;26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493d85d2e9_6_5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g3493d85d2e9_6_5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g3493d85d2e9_6_5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484298f368_1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g3484298f368_17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g3484298f368_17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484298f368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g3484298f368_0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g3484298f368_0_1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493d85d2e9_6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g3493d85d2e9_6_1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g3493d85d2e9_6_10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493d85d2e9_6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3493d85d2e9_6_1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3493d85d2e9_6_1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54cda5931a_1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g354cda5931a_1_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g354cda5931a_1_9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54cda5931a_1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g354cda5931a_1_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g354cda5931a_1_1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54cda5931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g354cda5931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354cda5931a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 master">
  <p:cSld name="Slide 1 master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7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13;p2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0 master">
  <p:cSld name="Slide 10 mast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11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1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7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" name="Google Shape;49;p11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1 master">
  <p:cSld name="Slide 11 mast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2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7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" name="Google Shape;53;p12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2 master">
  <p:cSld name="Slide 12 mast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3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7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" name="Google Shape;57;p13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3 master">
  <p:cSld name="Slide 13 mast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7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" name="Google Shape;61;p14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4 master">
  <p:cSld name="Slide 14 mast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5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7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5" name="Google Shape;65;p15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8 master">
  <p:cSld name="Slide 18 master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7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7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" name="Google Shape;70;p17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4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9 master">
  <p:cSld name="Slide 19 mast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8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7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4" name="Google Shape;74;p18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4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2 master">
  <p:cSld name="Slide 2 mast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7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Google Shape;17;p3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3 master">
  <p:cSld name="Slide 3 mast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7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Google Shape;21;p4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4 master">
  <p:cSld name="Slide 4 mast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7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" name="Google Shape;25;p5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5 master">
  <p:cSld name="Slide 5 mast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6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7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" name="Google Shape;29;p6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6 master">
  <p:cSld name="Slide 6 mast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7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7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" name="Google Shape;33;p7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 master">
  <p:cSld name="Slide 7 mast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8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7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" name="Google Shape;37;p8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8 master">
  <p:cSld name="Slide 8 mast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9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7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" name="Google Shape;41;p9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9 master">
  <p:cSld name="Slide 9 mast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10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7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" name="Google Shape;45;p10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2.mp4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2.mp4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9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9"/>
          <p:cNvSpPr/>
          <p:nvPr/>
        </p:nvSpPr>
        <p:spPr>
          <a:xfrm>
            <a:off x="377359" y="3083303"/>
            <a:ext cx="7627500" cy="21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842"/>
              </a:lnSpc>
              <a:spcBef>
                <a:spcPts val="0"/>
              </a:spcBef>
              <a:spcAft>
                <a:spcPts val="0"/>
              </a:spcAft>
              <a:buClr>
                <a:srgbClr val="FAEBEB"/>
              </a:buClr>
              <a:buSzPts val="4450"/>
              <a:buFont typeface="Dela Gothic One"/>
              <a:buNone/>
            </a:pPr>
            <a:r>
              <a:rPr lang="en-US" sz="4450" b="0" i="0" u="none" strike="noStrike" cap="none">
                <a:solidFill>
                  <a:srgbClr val="FAEBEB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Honda Miimo: </a:t>
            </a:r>
            <a:r>
              <a:rPr lang="en-US" sz="4450">
                <a:solidFill>
                  <a:srgbClr val="FAEBEB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because performance does matter</a:t>
            </a:r>
            <a:endParaRPr sz="4450" b="0" i="0" u="none" strike="noStrike" cap="none"/>
          </a:p>
        </p:txBody>
      </p:sp>
      <p:pic>
        <p:nvPicPr>
          <p:cNvPr id="82" name="Google Shape;82;p19" title="Capture d’écran 2025-04-04 à 13.25.05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34400" y="0"/>
            <a:ext cx="6254497" cy="8229601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9"/>
          <p:cNvSpPr/>
          <p:nvPr/>
        </p:nvSpPr>
        <p:spPr>
          <a:xfrm>
            <a:off x="72509" y="305753"/>
            <a:ext cx="7627500" cy="21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842"/>
              </a:lnSpc>
              <a:spcBef>
                <a:spcPts val="0"/>
              </a:spcBef>
              <a:spcAft>
                <a:spcPts val="0"/>
              </a:spcAft>
              <a:buClr>
                <a:srgbClr val="FAEBEB"/>
              </a:buClr>
              <a:buSzPts val="4450"/>
              <a:buFont typeface="Dela Gothic One"/>
              <a:buNone/>
            </a:pPr>
            <a:r>
              <a:rPr lang="en-US" sz="1950" i="1">
                <a:solidFill>
                  <a:srgbClr val="FAEBEB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AMMA AWARDS</a:t>
            </a:r>
            <a:endParaRPr sz="1950" i="1">
              <a:solidFill>
                <a:srgbClr val="FAEBEB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l" rtl="0">
              <a:lnSpc>
                <a:spcPct val="125842"/>
              </a:lnSpc>
              <a:spcBef>
                <a:spcPts val="0"/>
              </a:spcBef>
              <a:spcAft>
                <a:spcPts val="0"/>
              </a:spcAft>
              <a:buClr>
                <a:srgbClr val="FAEBEB"/>
              </a:buClr>
              <a:buSzPts val="4450"/>
              <a:buFont typeface="Dela Gothic One"/>
              <a:buNone/>
            </a:pPr>
            <a:r>
              <a:rPr lang="en-US" sz="1950" i="1">
                <a:solidFill>
                  <a:srgbClr val="FAEBEB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Best use of performance marketing</a:t>
            </a:r>
            <a:endParaRPr sz="1950" i="1" u="none" strike="noStrike" cap="none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84" name="Google Shape;84;p19" descr="File:Honda logo.svg — Wikimedia Commons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5124" y="7818975"/>
            <a:ext cx="2185975" cy="27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9" descr="Afbeelding met klok, meter&#10;&#10;Automatisch gegenereerde beschrijvi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63300" y="7818984"/>
            <a:ext cx="1922390" cy="3775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8"/>
          <p:cNvSpPr/>
          <p:nvPr/>
        </p:nvSpPr>
        <p:spPr>
          <a:xfrm>
            <a:off x="663893" y="521613"/>
            <a:ext cx="5733812" cy="624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FAEBEB"/>
              </a:buClr>
              <a:buSzPts val="3900"/>
              <a:buFont typeface="Dela Gothic One"/>
              <a:buNone/>
            </a:pPr>
            <a:r>
              <a:rPr lang="en-US" sz="3900" b="0" i="0" u="none" strike="noStrike" cap="none">
                <a:solidFill>
                  <a:srgbClr val="FAEBEB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Channel </a:t>
            </a:r>
            <a:r>
              <a:rPr lang="en-US" sz="3900">
                <a:solidFill>
                  <a:srgbClr val="FAEBEB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Expansion</a:t>
            </a:r>
            <a:endParaRPr sz="3900" b="0" i="0" u="none" strike="noStrike" cap="none"/>
          </a:p>
        </p:txBody>
      </p:sp>
      <p:sp>
        <p:nvSpPr>
          <p:cNvPr id="245" name="Google Shape;245;p28"/>
          <p:cNvSpPr/>
          <p:nvPr/>
        </p:nvSpPr>
        <p:spPr>
          <a:xfrm>
            <a:off x="663901" y="1430175"/>
            <a:ext cx="8551200" cy="1427100"/>
          </a:xfrm>
          <a:prstGeom prst="roundRect">
            <a:avLst>
              <a:gd name="adj" fmla="val 5583"/>
            </a:avLst>
          </a:prstGeom>
          <a:solidFill>
            <a:srgbClr val="740B0B"/>
          </a:solidFill>
          <a:ln w="9525" cap="flat" cmpd="sng">
            <a:solidFill>
              <a:srgbClr val="8D24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8"/>
          <p:cNvSpPr/>
          <p:nvPr/>
        </p:nvSpPr>
        <p:spPr>
          <a:xfrm>
            <a:off x="879734" y="1627461"/>
            <a:ext cx="27309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1950"/>
              <a:buFont typeface="Dela Gothic One"/>
              <a:buNone/>
            </a:pPr>
            <a:r>
              <a:rPr lang="en-US" sz="1950" b="0" i="0" u="none" strike="noStrike" cap="none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YouTube</a:t>
            </a:r>
            <a:endParaRPr sz="1950" b="0" i="0" u="none" strike="noStrike" cap="none"/>
          </a:p>
        </p:txBody>
      </p:sp>
      <p:sp>
        <p:nvSpPr>
          <p:cNvPr id="247" name="Google Shape;247;p28"/>
          <p:cNvSpPr/>
          <p:nvPr/>
        </p:nvSpPr>
        <p:spPr>
          <a:xfrm>
            <a:off x="879734" y="2053347"/>
            <a:ext cx="81195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068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1450"/>
              <a:buFont typeface="DM Sans"/>
              <a:buNone/>
            </a:pPr>
            <a:r>
              <a:rPr lang="en-US" sz="1450" b="0" i="0" u="none" strike="noStrike" cap="none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Video ads with dealer-specific messaging. Retargeting based on website visitors from specific locations.</a:t>
            </a:r>
            <a:endParaRPr sz="1450" b="0" i="0" u="none" strike="noStrike" cap="none"/>
          </a:p>
        </p:txBody>
      </p:sp>
      <p:sp>
        <p:nvSpPr>
          <p:cNvPr id="248" name="Google Shape;248;p28"/>
          <p:cNvSpPr/>
          <p:nvPr/>
        </p:nvSpPr>
        <p:spPr>
          <a:xfrm>
            <a:off x="663901" y="3047042"/>
            <a:ext cx="8551200" cy="1427100"/>
          </a:xfrm>
          <a:prstGeom prst="roundRect">
            <a:avLst>
              <a:gd name="adj" fmla="val 5583"/>
            </a:avLst>
          </a:prstGeom>
          <a:solidFill>
            <a:srgbClr val="740B0B"/>
          </a:solidFill>
          <a:ln w="9525" cap="flat" cmpd="sng">
            <a:solidFill>
              <a:srgbClr val="8D24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8"/>
          <p:cNvSpPr/>
          <p:nvPr/>
        </p:nvSpPr>
        <p:spPr>
          <a:xfrm>
            <a:off x="879734" y="3244328"/>
            <a:ext cx="34488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1950"/>
              <a:buFont typeface="Dela Gothic One"/>
              <a:buNone/>
            </a:pPr>
            <a:r>
              <a:rPr lang="en-US" sz="1950" b="0" i="0" u="none" strike="noStrike" cap="none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Programmatic DOOH</a:t>
            </a:r>
            <a:endParaRPr sz="1950" b="0" i="0" u="none" strike="noStrike" cap="none"/>
          </a:p>
        </p:txBody>
      </p:sp>
      <p:sp>
        <p:nvSpPr>
          <p:cNvPr id="250" name="Google Shape;250;p28"/>
          <p:cNvSpPr/>
          <p:nvPr/>
        </p:nvSpPr>
        <p:spPr>
          <a:xfrm>
            <a:off x="879734" y="3670214"/>
            <a:ext cx="81195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068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1450"/>
              <a:buFont typeface="DM Sans"/>
              <a:buNone/>
            </a:pPr>
            <a:r>
              <a:rPr lang="en-US" sz="1450" b="0" i="0" u="none" strike="noStrike" cap="none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Digital billboards near dealerships. Weather-triggered activation for maximum relevance.</a:t>
            </a:r>
            <a:endParaRPr sz="1450" b="0" i="0" u="none" strike="noStrike" cap="none"/>
          </a:p>
        </p:txBody>
      </p:sp>
      <p:sp>
        <p:nvSpPr>
          <p:cNvPr id="251" name="Google Shape;251;p28"/>
          <p:cNvSpPr/>
          <p:nvPr/>
        </p:nvSpPr>
        <p:spPr>
          <a:xfrm>
            <a:off x="663901" y="4663908"/>
            <a:ext cx="8551200" cy="1427100"/>
          </a:xfrm>
          <a:prstGeom prst="roundRect">
            <a:avLst>
              <a:gd name="adj" fmla="val 5583"/>
            </a:avLst>
          </a:prstGeom>
          <a:solidFill>
            <a:srgbClr val="740B0B"/>
          </a:solidFill>
          <a:ln w="9525" cap="flat" cmpd="sng">
            <a:solidFill>
              <a:srgbClr val="8D24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8"/>
          <p:cNvSpPr/>
          <p:nvPr/>
        </p:nvSpPr>
        <p:spPr>
          <a:xfrm>
            <a:off x="879734" y="4861195"/>
            <a:ext cx="27309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1950"/>
              <a:buFont typeface="Dela Gothic One"/>
              <a:buNone/>
            </a:pPr>
            <a:r>
              <a:rPr lang="en-US" sz="1950" b="0" i="0" u="none" strike="noStrike" cap="none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GumGum</a:t>
            </a:r>
            <a:endParaRPr sz="1950" b="0" i="0" u="none" strike="noStrike" cap="none"/>
          </a:p>
        </p:txBody>
      </p:sp>
      <p:sp>
        <p:nvSpPr>
          <p:cNvPr id="253" name="Google Shape;253;p28"/>
          <p:cNvSpPr/>
          <p:nvPr/>
        </p:nvSpPr>
        <p:spPr>
          <a:xfrm>
            <a:off x="879734" y="5287080"/>
            <a:ext cx="81195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068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1450"/>
              <a:buFont typeface="DM Sans"/>
              <a:buNone/>
            </a:pPr>
            <a:r>
              <a:rPr lang="en-US" sz="1450" b="0" i="0" u="none" strike="noStrike" cap="none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Contextual display ads appearing alongside relevant content about gardening and outdoor activities.</a:t>
            </a:r>
            <a:endParaRPr sz="1450" b="0" i="0" u="none" strike="noStrike" cap="none"/>
          </a:p>
        </p:txBody>
      </p:sp>
      <p:sp>
        <p:nvSpPr>
          <p:cNvPr id="254" name="Google Shape;254;p28"/>
          <p:cNvSpPr/>
          <p:nvPr/>
        </p:nvSpPr>
        <p:spPr>
          <a:xfrm>
            <a:off x="663901" y="6280775"/>
            <a:ext cx="8551200" cy="1427100"/>
          </a:xfrm>
          <a:prstGeom prst="roundRect">
            <a:avLst>
              <a:gd name="adj" fmla="val 5583"/>
            </a:avLst>
          </a:prstGeom>
          <a:solidFill>
            <a:srgbClr val="740B0B"/>
          </a:solidFill>
          <a:ln w="9525" cap="flat" cmpd="sng">
            <a:solidFill>
              <a:srgbClr val="8D24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8"/>
          <p:cNvSpPr/>
          <p:nvPr/>
        </p:nvSpPr>
        <p:spPr>
          <a:xfrm>
            <a:off x="879734" y="6478062"/>
            <a:ext cx="27309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1950"/>
              <a:buFont typeface="Dela Gothic One"/>
              <a:buNone/>
            </a:pPr>
            <a:r>
              <a:rPr lang="en-US" sz="1950" b="0" i="0" u="none" strike="noStrike" cap="none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Outbrain</a:t>
            </a:r>
            <a:endParaRPr sz="1950" b="0" i="0" u="none" strike="noStrike" cap="none"/>
          </a:p>
        </p:txBody>
      </p:sp>
      <p:sp>
        <p:nvSpPr>
          <p:cNvPr id="256" name="Google Shape;256;p28"/>
          <p:cNvSpPr/>
          <p:nvPr/>
        </p:nvSpPr>
        <p:spPr>
          <a:xfrm>
            <a:off x="879734" y="6903947"/>
            <a:ext cx="81195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068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1450"/>
              <a:buFont typeface="DM Sans"/>
              <a:buNone/>
            </a:pPr>
            <a:r>
              <a:rPr lang="en-US" sz="1450" b="0" i="0" u="none" strike="noStrike" cap="none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Native advertising targeted to specific zip codes. Seamless integration with editorial content.</a:t>
            </a:r>
            <a:endParaRPr sz="1450" b="0" i="0" u="none" strike="noStrike" cap="none"/>
          </a:p>
        </p:txBody>
      </p:sp>
      <p:sp>
        <p:nvSpPr>
          <p:cNvPr id="257" name="Google Shape;257;p28"/>
          <p:cNvSpPr/>
          <p:nvPr/>
        </p:nvSpPr>
        <p:spPr>
          <a:xfrm>
            <a:off x="12190200" y="7700525"/>
            <a:ext cx="2440200" cy="442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8" name="Google Shape;25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22825" y="-15000"/>
            <a:ext cx="4693185" cy="8229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8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61547" y="3556326"/>
            <a:ext cx="342067" cy="427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9"/>
          <p:cNvSpPr/>
          <p:nvPr/>
        </p:nvSpPr>
        <p:spPr>
          <a:xfrm>
            <a:off x="549712" y="431959"/>
            <a:ext cx="4795599" cy="516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615"/>
              </a:lnSpc>
              <a:spcBef>
                <a:spcPts val="0"/>
              </a:spcBef>
              <a:spcAft>
                <a:spcPts val="0"/>
              </a:spcAft>
              <a:buClr>
                <a:srgbClr val="FAEBEB"/>
              </a:buClr>
              <a:buSzPts val="3250"/>
              <a:buFont typeface="Dela Gothic One"/>
              <a:buNone/>
            </a:pPr>
            <a:r>
              <a:rPr lang="en-US" sz="3250">
                <a:solidFill>
                  <a:srgbClr val="FAEBEB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Successful</a:t>
            </a:r>
            <a:r>
              <a:rPr lang="en-US" sz="3250" b="0" i="0" u="none" strike="noStrike" cap="none">
                <a:solidFill>
                  <a:srgbClr val="FAEBEB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 Results</a:t>
            </a:r>
            <a:endParaRPr sz="3250" b="0" i="0" u="none" strike="noStrike" cap="none"/>
          </a:p>
        </p:txBody>
      </p:sp>
      <p:sp>
        <p:nvSpPr>
          <p:cNvPr id="266" name="Google Shape;266;p29"/>
          <p:cNvSpPr/>
          <p:nvPr/>
        </p:nvSpPr>
        <p:spPr>
          <a:xfrm>
            <a:off x="-1643713" y="2606658"/>
            <a:ext cx="8044500" cy="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4050"/>
              <a:buFont typeface="Dela Gothic One"/>
              <a:buNone/>
            </a:pPr>
            <a:r>
              <a:rPr lang="en-US" sz="4050" b="0" i="0" u="none" strike="noStrike" cap="none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+14%</a:t>
            </a:r>
            <a:endParaRPr sz="4050" b="0" i="0" u="none" strike="noStrike" cap="none"/>
          </a:p>
        </p:txBody>
      </p:sp>
      <p:sp>
        <p:nvSpPr>
          <p:cNvPr id="267" name="Google Shape;267;p29"/>
          <p:cNvSpPr/>
          <p:nvPr/>
        </p:nvSpPr>
        <p:spPr>
          <a:xfrm>
            <a:off x="1345113" y="3321152"/>
            <a:ext cx="2066700" cy="2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1600"/>
              <a:buFont typeface="Dela Gothic One"/>
              <a:buNone/>
            </a:pPr>
            <a:r>
              <a:rPr lang="en-US" sz="1600" b="0" i="0" u="none" strike="noStrike" cap="none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Control Group</a:t>
            </a:r>
            <a:endParaRPr sz="1600" b="0" i="0" u="none" strike="noStrike" cap="none"/>
          </a:p>
        </p:txBody>
      </p:sp>
      <p:sp>
        <p:nvSpPr>
          <p:cNvPr id="268" name="Google Shape;268;p29"/>
          <p:cNvSpPr/>
          <p:nvPr/>
        </p:nvSpPr>
        <p:spPr>
          <a:xfrm>
            <a:off x="-1643713" y="3673696"/>
            <a:ext cx="8044500" cy="2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1200"/>
              <a:buFont typeface="DM Sans"/>
              <a:buNone/>
            </a:pPr>
            <a:r>
              <a:rPr lang="en-US" b="0" i="0" u="none" strike="noStrike" cap="none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Sales increase with standard marketing approach</a:t>
            </a:r>
            <a:endParaRPr b="0" i="0" u="none" strike="noStrike" cap="none"/>
          </a:p>
        </p:txBody>
      </p:sp>
      <p:sp>
        <p:nvSpPr>
          <p:cNvPr id="269" name="Google Shape;269;p29"/>
          <p:cNvSpPr/>
          <p:nvPr/>
        </p:nvSpPr>
        <p:spPr>
          <a:xfrm>
            <a:off x="2928312" y="2649835"/>
            <a:ext cx="8044500" cy="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4050"/>
              <a:buFont typeface="Dela Gothic One"/>
              <a:buNone/>
            </a:pPr>
            <a:r>
              <a:rPr lang="en-US" sz="4050" b="0" i="0" u="none" strike="noStrike" cap="none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+74%</a:t>
            </a:r>
            <a:endParaRPr sz="4050" b="0" i="0" u="none" strike="noStrike" cap="none"/>
          </a:p>
        </p:txBody>
      </p:sp>
      <p:sp>
        <p:nvSpPr>
          <p:cNvPr id="270" name="Google Shape;270;p29"/>
          <p:cNvSpPr/>
          <p:nvPr/>
        </p:nvSpPr>
        <p:spPr>
          <a:xfrm>
            <a:off x="5917138" y="3364329"/>
            <a:ext cx="2066700" cy="2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1600"/>
              <a:buFont typeface="Dela Gothic One"/>
              <a:buNone/>
            </a:pPr>
            <a:r>
              <a:rPr lang="en-US" sz="1600" b="0" i="0" u="none" strike="noStrike" cap="none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Exposed Group</a:t>
            </a:r>
            <a:endParaRPr sz="1600" b="0" i="0" u="none" strike="noStrike" cap="none"/>
          </a:p>
        </p:txBody>
      </p:sp>
      <p:sp>
        <p:nvSpPr>
          <p:cNvPr id="271" name="Google Shape;271;p29"/>
          <p:cNvSpPr/>
          <p:nvPr/>
        </p:nvSpPr>
        <p:spPr>
          <a:xfrm>
            <a:off x="2928312" y="3716873"/>
            <a:ext cx="8044500" cy="2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1200"/>
              <a:buFont typeface="DM Sans"/>
              <a:buNone/>
            </a:pPr>
            <a:r>
              <a:rPr lang="en-US" b="0" i="0" u="none" strike="noStrike" cap="none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Total sales increase for dealers with enhanced exposure</a:t>
            </a:r>
            <a:endParaRPr b="0" i="0" u="none" strike="noStrike" cap="none"/>
          </a:p>
        </p:txBody>
      </p:sp>
      <p:sp>
        <p:nvSpPr>
          <p:cNvPr id="272" name="Google Shape;272;p29"/>
          <p:cNvSpPr/>
          <p:nvPr/>
        </p:nvSpPr>
        <p:spPr>
          <a:xfrm>
            <a:off x="-1643763" y="4649263"/>
            <a:ext cx="8044500" cy="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4050"/>
              <a:buFont typeface="Dela Gothic One"/>
              <a:buNone/>
            </a:pPr>
            <a:r>
              <a:rPr lang="en-US" sz="4050" b="0" i="0" u="none" strike="noStrike" cap="none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842,638</a:t>
            </a:r>
            <a:endParaRPr sz="4050" b="0" i="0" u="none" strike="noStrike" cap="none"/>
          </a:p>
        </p:txBody>
      </p:sp>
      <p:sp>
        <p:nvSpPr>
          <p:cNvPr id="273" name="Google Shape;273;p29"/>
          <p:cNvSpPr/>
          <p:nvPr/>
        </p:nvSpPr>
        <p:spPr>
          <a:xfrm>
            <a:off x="1345063" y="5363757"/>
            <a:ext cx="2066700" cy="2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1600"/>
              <a:buFont typeface="Dela Gothic One"/>
              <a:buNone/>
            </a:pPr>
            <a:r>
              <a:rPr lang="en-US" sz="1600" b="0" i="0" u="none" strike="noStrike" cap="none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Impressions</a:t>
            </a:r>
            <a:endParaRPr sz="1600" b="0" i="0" u="none" strike="noStrike" cap="none"/>
          </a:p>
        </p:txBody>
      </p:sp>
      <p:sp>
        <p:nvSpPr>
          <p:cNvPr id="274" name="Google Shape;274;p29"/>
          <p:cNvSpPr/>
          <p:nvPr/>
        </p:nvSpPr>
        <p:spPr>
          <a:xfrm>
            <a:off x="-1643763" y="5716301"/>
            <a:ext cx="8044500" cy="2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1200"/>
              <a:buFont typeface="DM Sans"/>
              <a:buNone/>
            </a:pPr>
            <a:r>
              <a:rPr lang="en-US" b="0" i="0" u="none" strike="noStrike" cap="none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Around the screens used in pDOOH</a:t>
            </a:r>
            <a:endParaRPr b="0" i="0" u="none" strike="noStrike" cap="none"/>
          </a:p>
        </p:txBody>
      </p:sp>
      <p:sp>
        <p:nvSpPr>
          <p:cNvPr id="275" name="Google Shape;275;p29"/>
          <p:cNvSpPr/>
          <p:nvPr/>
        </p:nvSpPr>
        <p:spPr>
          <a:xfrm>
            <a:off x="2913687" y="4649265"/>
            <a:ext cx="8044500" cy="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4050"/>
              <a:buFont typeface="Dela Gothic One"/>
              <a:buNone/>
            </a:pPr>
            <a:r>
              <a:rPr lang="en-US" sz="4050" b="0" i="0" u="none" strike="noStrike" cap="none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+52%</a:t>
            </a:r>
            <a:endParaRPr sz="4050" b="0" i="0" u="none" strike="noStrike" cap="none"/>
          </a:p>
        </p:txBody>
      </p:sp>
      <p:sp>
        <p:nvSpPr>
          <p:cNvPr id="276" name="Google Shape;276;p29"/>
          <p:cNvSpPr/>
          <p:nvPr/>
        </p:nvSpPr>
        <p:spPr>
          <a:xfrm>
            <a:off x="5902513" y="5363759"/>
            <a:ext cx="2066700" cy="2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1600"/>
              <a:buFont typeface="Dela Gothic One"/>
              <a:buNone/>
            </a:pPr>
            <a:r>
              <a:rPr lang="en-US" sz="1600" b="0" i="0" u="none" strike="noStrike" cap="none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Media Effect</a:t>
            </a:r>
            <a:endParaRPr sz="1600" b="0" i="0" u="none" strike="noStrike" cap="none"/>
          </a:p>
        </p:txBody>
      </p:sp>
      <p:sp>
        <p:nvSpPr>
          <p:cNvPr id="277" name="Google Shape;277;p29"/>
          <p:cNvSpPr/>
          <p:nvPr/>
        </p:nvSpPr>
        <p:spPr>
          <a:xfrm>
            <a:off x="2913687" y="5716303"/>
            <a:ext cx="8044500" cy="2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1200"/>
              <a:buFont typeface="DM Sans"/>
              <a:buNone/>
            </a:pPr>
            <a:r>
              <a:rPr lang="en-US" b="0" i="0" u="none" strike="noStrike" cap="none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Overall impact of media activity on sales performance</a:t>
            </a:r>
            <a:endParaRPr b="0" i="0" u="none" strike="noStrike" cap="none"/>
          </a:p>
        </p:txBody>
      </p:sp>
      <p:sp>
        <p:nvSpPr>
          <p:cNvPr id="278" name="Google Shape;278;p29"/>
          <p:cNvSpPr/>
          <p:nvPr/>
        </p:nvSpPr>
        <p:spPr>
          <a:xfrm>
            <a:off x="12190200" y="7700525"/>
            <a:ext cx="2440200" cy="442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9" name="Google Shape;279;p29"/>
          <p:cNvPicPr preferRelativeResize="0"/>
          <p:nvPr/>
        </p:nvPicPr>
        <p:blipFill>
          <a:blip r:embed="rId3">
            <a:alphaModFix amt="34000"/>
          </a:blip>
          <a:stretch>
            <a:fillRect/>
          </a:stretch>
        </p:blipFill>
        <p:spPr>
          <a:xfrm>
            <a:off x="8843072" y="76200"/>
            <a:ext cx="6396928" cy="807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0"/>
          <p:cNvSpPr/>
          <p:nvPr/>
        </p:nvSpPr>
        <p:spPr>
          <a:xfrm>
            <a:off x="306050" y="3274450"/>
            <a:ext cx="5404200" cy="3093000"/>
          </a:xfrm>
          <a:prstGeom prst="rect">
            <a:avLst/>
          </a:prstGeom>
          <a:solidFill>
            <a:srgbClr val="900E0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30"/>
          <p:cNvSpPr/>
          <p:nvPr/>
        </p:nvSpPr>
        <p:spPr>
          <a:xfrm>
            <a:off x="243209" y="1204325"/>
            <a:ext cx="13670100" cy="13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FAEBEB"/>
              </a:buClr>
              <a:buSzPts val="4200"/>
              <a:buFont typeface="Dela Gothic One"/>
              <a:buNone/>
            </a:pPr>
            <a:r>
              <a:rPr lang="en-US" sz="4200">
                <a:solidFill>
                  <a:srgbClr val="FAEBEB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Why This Case Deserves an AMMA</a:t>
            </a:r>
            <a:endParaRPr sz="4200">
              <a:solidFill>
                <a:srgbClr val="FAEBEB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  <a:p>
            <a:pPr marL="0" marR="0" lvl="0" indent="0" algn="l" rtl="0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FAEBEB"/>
              </a:buClr>
              <a:buSzPts val="4200"/>
              <a:buFont typeface="Dela Gothic One"/>
              <a:buNone/>
            </a:pPr>
            <a:endParaRPr sz="4200">
              <a:solidFill>
                <a:srgbClr val="FAEBEB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  <a:p>
            <a:pPr marL="0" marR="0" lvl="0" indent="0" algn="l" rtl="0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FAEBEB"/>
              </a:buClr>
              <a:buSzPts val="4200"/>
              <a:buFont typeface="Dela Gothic One"/>
              <a:buNone/>
            </a:pPr>
            <a:endParaRPr sz="4200">
              <a:solidFill>
                <a:srgbClr val="FAEBEB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287" name="Google Shape;287;p30"/>
          <p:cNvSpPr/>
          <p:nvPr/>
        </p:nvSpPr>
        <p:spPr>
          <a:xfrm>
            <a:off x="6203513" y="3214211"/>
            <a:ext cx="461100" cy="461100"/>
          </a:xfrm>
          <a:prstGeom prst="roundRect">
            <a:avLst>
              <a:gd name="adj" fmla="val 18667"/>
            </a:avLst>
          </a:prstGeom>
          <a:solidFill>
            <a:srgbClr val="740B0B"/>
          </a:solidFill>
          <a:ln w="9525" cap="flat" cmpd="sng">
            <a:solidFill>
              <a:srgbClr val="8D24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8" name="Google Shape;288;p30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2272" y="3242548"/>
            <a:ext cx="323493" cy="404336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0"/>
          <p:cNvSpPr/>
          <p:nvPr/>
        </p:nvSpPr>
        <p:spPr>
          <a:xfrm>
            <a:off x="6869311" y="3214211"/>
            <a:ext cx="3086700" cy="6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2100"/>
              <a:buFont typeface="Dela Gothic One"/>
              <a:buNone/>
            </a:pPr>
            <a:r>
              <a:rPr lang="en-US" sz="2100" b="0" i="0" u="none" strike="noStrike" cap="none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Cookieless Measurement</a:t>
            </a:r>
            <a:endParaRPr sz="2100" b="0" i="0" u="none" strike="noStrike" cap="none"/>
          </a:p>
        </p:txBody>
      </p:sp>
      <p:sp>
        <p:nvSpPr>
          <p:cNvPr id="290" name="Google Shape;290;p30"/>
          <p:cNvSpPr/>
          <p:nvPr/>
        </p:nvSpPr>
        <p:spPr>
          <a:xfrm>
            <a:off x="6869311" y="4010978"/>
            <a:ext cx="3086700" cy="13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1600"/>
              <a:buFont typeface="DM Sans"/>
              <a:buNone/>
            </a:pPr>
            <a:r>
              <a:rPr lang="en-US" sz="1600" b="0" i="0" u="none" strike="noStrike" cap="none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Pioneered geo-lift methodology proving direct sales impact without relying on tracking cookies.</a:t>
            </a:r>
            <a:endParaRPr sz="1600" b="0" i="0" u="none" strike="noStrike" cap="none"/>
          </a:p>
        </p:txBody>
      </p:sp>
      <p:sp>
        <p:nvSpPr>
          <p:cNvPr id="291" name="Google Shape;291;p30"/>
          <p:cNvSpPr/>
          <p:nvPr/>
        </p:nvSpPr>
        <p:spPr>
          <a:xfrm>
            <a:off x="10160794" y="3214211"/>
            <a:ext cx="461100" cy="461100"/>
          </a:xfrm>
          <a:prstGeom prst="roundRect">
            <a:avLst>
              <a:gd name="adj" fmla="val 18667"/>
            </a:avLst>
          </a:prstGeom>
          <a:solidFill>
            <a:srgbClr val="740B0B"/>
          </a:solidFill>
          <a:ln w="9525" cap="flat" cmpd="sng">
            <a:solidFill>
              <a:srgbClr val="8D24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2" name="Google Shape;292;p30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29552" y="3242548"/>
            <a:ext cx="323493" cy="404336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0"/>
          <p:cNvSpPr/>
          <p:nvPr/>
        </p:nvSpPr>
        <p:spPr>
          <a:xfrm>
            <a:off x="10826591" y="3214211"/>
            <a:ext cx="3086700" cy="6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2100"/>
              <a:buFont typeface="Dela Gothic One"/>
              <a:buNone/>
            </a:pPr>
            <a:r>
              <a:rPr lang="en-US" sz="2100" b="0" i="0" u="none" strike="noStrike" cap="none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Upper-Funnel Innovation</a:t>
            </a:r>
            <a:endParaRPr sz="2100" b="0" i="0" u="none" strike="noStrike" cap="none"/>
          </a:p>
        </p:txBody>
      </p:sp>
      <p:sp>
        <p:nvSpPr>
          <p:cNvPr id="294" name="Google Shape;294;p30"/>
          <p:cNvSpPr/>
          <p:nvPr/>
        </p:nvSpPr>
        <p:spPr>
          <a:xfrm>
            <a:off x="10826591" y="4010978"/>
            <a:ext cx="3086700" cy="13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1600"/>
              <a:buFont typeface="DM Sans"/>
              <a:buNone/>
            </a:pPr>
            <a:r>
              <a:rPr lang="en-US" sz="1600" b="0" i="0" u="none" strike="noStrike" cap="none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Successfully measured impact of emerging channels like pDOOH within integrated campaign structure.</a:t>
            </a:r>
            <a:endParaRPr sz="1600" b="0" i="0" u="none" strike="noStrike" cap="none"/>
          </a:p>
        </p:txBody>
      </p:sp>
      <p:sp>
        <p:nvSpPr>
          <p:cNvPr id="295" name="Google Shape;295;p30"/>
          <p:cNvSpPr/>
          <p:nvPr/>
        </p:nvSpPr>
        <p:spPr>
          <a:xfrm>
            <a:off x="6203513" y="5757386"/>
            <a:ext cx="461100" cy="461100"/>
          </a:xfrm>
          <a:prstGeom prst="roundRect">
            <a:avLst>
              <a:gd name="adj" fmla="val 18667"/>
            </a:avLst>
          </a:prstGeom>
          <a:solidFill>
            <a:srgbClr val="740B0B"/>
          </a:solidFill>
          <a:ln w="9525" cap="flat" cmpd="sng">
            <a:solidFill>
              <a:srgbClr val="8D24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6" name="Google Shape;296;p30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72272" y="5785723"/>
            <a:ext cx="323493" cy="404336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0"/>
          <p:cNvSpPr/>
          <p:nvPr/>
        </p:nvSpPr>
        <p:spPr>
          <a:xfrm>
            <a:off x="6869311" y="5757386"/>
            <a:ext cx="3891600" cy="3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2100"/>
              <a:buFont typeface="Dela Gothic One"/>
              <a:buNone/>
            </a:pPr>
            <a:r>
              <a:rPr lang="en-US" sz="2100" b="0" i="0" u="none" strike="noStrike" cap="none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Personalization at Scale</a:t>
            </a:r>
            <a:endParaRPr sz="2100" b="0" i="0" u="none" strike="noStrike" cap="none"/>
          </a:p>
        </p:txBody>
      </p:sp>
      <p:sp>
        <p:nvSpPr>
          <p:cNvPr id="298" name="Google Shape;298;p30"/>
          <p:cNvSpPr/>
          <p:nvPr/>
        </p:nvSpPr>
        <p:spPr>
          <a:xfrm>
            <a:off x="6869311" y="6217206"/>
            <a:ext cx="7044000" cy="6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1600"/>
              <a:buFont typeface="DM Sans"/>
              <a:buNone/>
            </a:pPr>
            <a:r>
              <a:rPr lang="en-US" sz="1600" b="0" i="0" u="none" strike="noStrike" cap="none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Delivered dealer-specific messaging across 16 locations while maintaining brand consistency.</a:t>
            </a:r>
            <a:endParaRPr sz="1600" b="0" i="0" u="none" strike="noStrike" cap="none"/>
          </a:p>
        </p:txBody>
      </p:sp>
      <p:sp>
        <p:nvSpPr>
          <p:cNvPr id="299" name="Google Shape;299;p30"/>
          <p:cNvSpPr txBox="1"/>
          <p:nvPr/>
        </p:nvSpPr>
        <p:spPr>
          <a:xfrm>
            <a:off x="446200" y="3574750"/>
            <a:ext cx="4962600" cy="39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i="1">
                <a:solidFill>
                  <a:schemeClr val="lt1"/>
                </a:solidFill>
              </a:rPr>
              <a:t>“Today, Honda no longer has to wonder which half of their advertising is wasted. Honda now knows exactly what drives impact.”</a:t>
            </a:r>
            <a:endParaRPr sz="2700" b="1" i="1">
              <a:solidFill>
                <a:schemeClr val="lt1"/>
              </a:solidFill>
            </a:endParaRPr>
          </a:p>
        </p:txBody>
      </p:sp>
      <p:sp>
        <p:nvSpPr>
          <p:cNvPr id="300" name="Google Shape;300;p30"/>
          <p:cNvSpPr/>
          <p:nvPr/>
        </p:nvSpPr>
        <p:spPr>
          <a:xfrm>
            <a:off x="12190200" y="7700525"/>
            <a:ext cx="2440200" cy="442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1"/>
          <p:cNvSpPr/>
          <p:nvPr/>
        </p:nvSpPr>
        <p:spPr>
          <a:xfrm>
            <a:off x="758309" y="3368397"/>
            <a:ext cx="6749700" cy="7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842"/>
              </a:lnSpc>
              <a:spcBef>
                <a:spcPts val="0"/>
              </a:spcBef>
              <a:spcAft>
                <a:spcPts val="0"/>
              </a:spcAft>
              <a:buClr>
                <a:srgbClr val="FAEBEB"/>
              </a:buClr>
              <a:buSzPts val="4450"/>
              <a:buFont typeface="Dela Gothic One"/>
              <a:buNone/>
            </a:pPr>
            <a:r>
              <a:rPr lang="en-US" sz="4450">
                <a:solidFill>
                  <a:srgbClr val="FAEBEB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Thank you </a:t>
            </a:r>
            <a:endParaRPr sz="4450" b="0" i="0" u="none" strike="noStrike" cap="none"/>
          </a:p>
        </p:txBody>
      </p:sp>
      <p:sp>
        <p:nvSpPr>
          <p:cNvPr id="307" name="Google Shape;307;p31"/>
          <p:cNvSpPr/>
          <p:nvPr/>
        </p:nvSpPr>
        <p:spPr>
          <a:xfrm>
            <a:off x="12190200" y="7700525"/>
            <a:ext cx="2440200" cy="442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8" name="Google Shape;308;p31" descr="File:Honda logo.svg — Wikimedia Common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41903" y="7630850"/>
            <a:ext cx="3492122" cy="4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1" descr="Afbeelding met klok, meter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575" y="7733159"/>
            <a:ext cx="1922390" cy="3775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0"/>
          <p:cNvSpPr/>
          <p:nvPr/>
        </p:nvSpPr>
        <p:spPr>
          <a:xfrm>
            <a:off x="758309" y="1564243"/>
            <a:ext cx="6648900" cy="7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842"/>
              </a:lnSpc>
              <a:spcBef>
                <a:spcPts val="0"/>
              </a:spcBef>
              <a:spcAft>
                <a:spcPts val="0"/>
              </a:spcAft>
              <a:buClr>
                <a:srgbClr val="FAEBEB"/>
              </a:buClr>
              <a:buSzPts val="4450"/>
              <a:buFont typeface="Dela Gothic One"/>
              <a:buNone/>
            </a:pPr>
            <a:r>
              <a:rPr lang="en-US" sz="4450" b="0" i="0" u="none" strike="noStrike" cap="none">
                <a:solidFill>
                  <a:srgbClr val="FAEBEB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Context &amp; Objective</a:t>
            </a:r>
            <a:endParaRPr sz="4450" b="0" i="0" u="none" strike="noStrike" cap="none"/>
          </a:p>
        </p:txBody>
      </p:sp>
      <p:sp>
        <p:nvSpPr>
          <p:cNvPr id="92" name="Google Shape;92;p20"/>
          <p:cNvSpPr/>
          <p:nvPr/>
        </p:nvSpPr>
        <p:spPr>
          <a:xfrm>
            <a:off x="758309" y="3182541"/>
            <a:ext cx="487500" cy="487500"/>
          </a:xfrm>
          <a:prstGeom prst="roundRect">
            <a:avLst>
              <a:gd name="adj" fmla="val 18669"/>
            </a:avLst>
          </a:prstGeom>
          <a:solidFill>
            <a:srgbClr val="740B0B"/>
          </a:solidFill>
          <a:ln w="9525" cap="flat" cmpd="sng">
            <a:solidFill>
              <a:srgbClr val="8D24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3" name="Google Shape;93;p20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0997" y="3212485"/>
            <a:ext cx="342067" cy="427553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0"/>
          <p:cNvSpPr/>
          <p:nvPr/>
        </p:nvSpPr>
        <p:spPr>
          <a:xfrm>
            <a:off x="1462326" y="3182541"/>
            <a:ext cx="3522900" cy="7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2200"/>
              <a:buFont typeface="Dela Gothic One"/>
              <a:buNone/>
            </a:pPr>
            <a:r>
              <a:rPr lang="en-US" sz="2200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The Brand &amp; Product</a:t>
            </a:r>
            <a:endParaRPr sz="2200" b="0" i="0" u="none" strike="noStrike" cap="none"/>
          </a:p>
        </p:txBody>
      </p:sp>
      <p:sp>
        <p:nvSpPr>
          <p:cNvPr id="95" name="Google Shape;95;p20"/>
          <p:cNvSpPr/>
          <p:nvPr/>
        </p:nvSpPr>
        <p:spPr>
          <a:xfrm>
            <a:off x="1462326" y="4329708"/>
            <a:ext cx="3522900" cy="10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1700"/>
              <a:buFont typeface="DM Sans"/>
              <a:buNone/>
            </a:pPr>
            <a:r>
              <a:rPr lang="en-US" sz="1700" b="1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Honda </a:t>
            </a:r>
            <a:r>
              <a:rPr lang="en-US" sz="1700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with its </a:t>
            </a:r>
            <a:r>
              <a:rPr lang="en-US" sz="1700" b="1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Miimo robotic lawnmowers.</a:t>
            </a:r>
            <a:endParaRPr sz="1700" b="1">
              <a:solidFill>
                <a:srgbClr val="FFE5E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1700"/>
              <a:buFont typeface="DM Sans"/>
              <a:buNone/>
            </a:pPr>
            <a:endParaRPr sz="1700">
              <a:solidFill>
                <a:srgbClr val="FFE5E5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6" name="Google Shape;96;p20"/>
          <p:cNvSpPr/>
          <p:nvPr/>
        </p:nvSpPr>
        <p:spPr>
          <a:xfrm>
            <a:off x="5201722" y="3182541"/>
            <a:ext cx="487500" cy="487500"/>
          </a:xfrm>
          <a:prstGeom prst="roundRect">
            <a:avLst>
              <a:gd name="adj" fmla="val 18669"/>
            </a:avLst>
          </a:prstGeom>
          <a:solidFill>
            <a:srgbClr val="740B0B"/>
          </a:solidFill>
          <a:ln w="9525" cap="flat" cmpd="sng">
            <a:solidFill>
              <a:srgbClr val="8D24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Google Shape;97;p20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74409" y="3212485"/>
            <a:ext cx="342067" cy="427553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0"/>
          <p:cNvSpPr/>
          <p:nvPr/>
        </p:nvSpPr>
        <p:spPr>
          <a:xfrm>
            <a:off x="5905738" y="3182541"/>
            <a:ext cx="3522900" cy="7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2200"/>
              <a:buFont typeface="Dela Gothic One"/>
              <a:buNone/>
            </a:pPr>
            <a:r>
              <a:rPr lang="en-US" sz="2200" b="0" i="0" u="none" strike="noStrike" cap="none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Beyond </a:t>
            </a:r>
            <a:r>
              <a:rPr lang="en-US" sz="2200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performance</a:t>
            </a:r>
            <a:r>
              <a:rPr lang="en-US" sz="2200" b="0" i="0" u="none" strike="noStrike" cap="none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 </a:t>
            </a:r>
            <a:r>
              <a:rPr lang="en-US" sz="2200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C</a:t>
            </a:r>
            <a:r>
              <a:rPr lang="en-US" sz="2200" b="0" i="0" u="none" strike="noStrike" cap="none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hannels</a:t>
            </a:r>
            <a:endParaRPr sz="2200" b="0" i="0" u="none" strike="noStrike" cap="none"/>
          </a:p>
        </p:txBody>
      </p:sp>
      <p:sp>
        <p:nvSpPr>
          <p:cNvPr id="99" name="Google Shape;99;p20"/>
          <p:cNvSpPr/>
          <p:nvPr/>
        </p:nvSpPr>
        <p:spPr>
          <a:xfrm>
            <a:off x="5905738" y="4329708"/>
            <a:ext cx="3522900" cy="6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1700"/>
              <a:buFont typeface="DM Sans"/>
              <a:buNone/>
            </a:pPr>
            <a:r>
              <a:rPr lang="en-US" sz="1700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Need to revamp its digital strategy moving beyond its usual reliance on search, Meta, and display ads.</a:t>
            </a:r>
            <a:endParaRPr sz="17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1700"/>
              <a:buFont typeface="DM Sans"/>
              <a:buNone/>
            </a:pPr>
            <a:endParaRPr sz="1700">
              <a:solidFill>
                <a:srgbClr val="FFE5E5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0" name="Google Shape;100;p20"/>
          <p:cNvSpPr/>
          <p:nvPr/>
        </p:nvSpPr>
        <p:spPr>
          <a:xfrm>
            <a:off x="9645134" y="3182541"/>
            <a:ext cx="487500" cy="487500"/>
          </a:xfrm>
          <a:prstGeom prst="roundRect">
            <a:avLst>
              <a:gd name="adj" fmla="val 18669"/>
            </a:avLst>
          </a:prstGeom>
          <a:solidFill>
            <a:srgbClr val="740B0B"/>
          </a:solidFill>
          <a:ln w="9525" cap="flat" cmpd="sng">
            <a:solidFill>
              <a:srgbClr val="8D24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Google Shape;101;p20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17822" y="3212485"/>
            <a:ext cx="342067" cy="427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0"/>
          <p:cNvSpPr/>
          <p:nvPr/>
        </p:nvSpPr>
        <p:spPr>
          <a:xfrm>
            <a:off x="10349151" y="3182541"/>
            <a:ext cx="3522900" cy="7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2200"/>
              <a:buFont typeface="Dela Gothic One"/>
              <a:buNone/>
            </a:pPr>
            <a:r>
              <a:rPr lang="en-US" sz="2200" b="0" i="0" u="none" strike="noStrike" cap="none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Triple-</a:t>
            </a:r>
            <a:r>
              <a:rPr lang="en-US" sz="2200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f</a:t>
            </a:r>
            <a:r>
              <a:rPr lang="en-US" sz="2200" b="0" i="0" u="none" strike="noStrike" cap="none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ocused </a:t>
            </a:r>
            <a:r>
              <a:rPr lang="en-US" sz="2200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O</a:t>
            </a:r>
            <a:r>
              <a:rPr lang="en-US" sz="2200" b="0" i="0" u="none" strike="noStrike" cap="none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bjective</a:t>
            </a:r>
            <a:endParaRPr sz="2200" b="0" i="0" u="none" strike="noStrike" cap="none"/>
          </a:p>
        </p:txBody>
      </p:sp>
      <p:sp>
        <p:nvSpPr>
          <p:cNvPr id="103" name="Google Shape;103;p20"/>
          <p:cNvSpPr/>
          <p:nvPr/>
        </p:nvSpPr>
        <p:spPr>
          <a:xfrm>
            <a:off x="10349151" y="3948708"/>
            <a:ext cx="3522900" cy="10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1700"/>
              <a:buFont typeface="DM Sans"/>
              <a:buNone/>
            </a:pPr>
            <a:endParaRPr sz="1700" b="1">
              <a:solidFill>
                <a:srgbClr val="FFE5E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457200" marR="0" lvl="0" indent="-336550" algn="l" rtl="0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1700"/>
              <a:buFont typeface="DM Sans"/>
              <a:buChar char="●"/>
            </a:pPr>
            <a:r>
              <a:rPr lang="en-US" sz="1700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E</a:t>
            </a:r>
            <a:r>
              <a:rPr lang="en-US" sz="1700" b="0" i="0" u="none" strike="noStrike" cap="none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xpand channel reach </a:t>
            </a:r>
            <a:endParaRPr sz="1700">
              <a:solidFill>
                <a:srgbClr val="FFE5E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457200" marR="0" lvl="0" indent="-336550" algn="l" rtl="0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1700"/>
              <a:buFont typeface="DM Sans"/>
              <a:buChar char="●"/>
            </a:pPr>
            <a:r>
              <a:rPr lang="en-US" sz="1700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M</a:t>
            </a:r>
            <a:r>
              <a:rPr lang="en-US" sz="1700" b="0" i="0" u="none" strike="noStrike" cap="none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easure </a:t>
            </a:r>
            <a:r>
              <a:rPr lang="en-US" sz="1700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sales at dealer level</a:t>
            </a:r>
            <a:r>
              <a:rPr lang="en-US" sz="1700" b="0" i="0" u="none" strike="noStrike" cap="none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sz="1700" b="0" i="0" u="none" strike="noStrike" cap="none">
              <a:solidFill>
                <a:srgbClr val="FFE5E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457200" marR="0" lvl="0" indent="-336550" algn="l" rtl="0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1700"/>
              <a:buFont typeface="DM Sans"/>
              <a:buChar char="●"/>
            </a:pPr>
            <a:r>
              <a:rPr lang="en-US" sz="1700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A</a:t>
            </a:r>
            <a:r>
              <a:rPr lang="en-US" sz="1700" b="0" i="0" u="none" strike="noStrike" cap="none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ssess new </a:t>
            </a:r>
            <a:r>
              <a:rPr lang="en-US" sz="1700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upper funnel channel</a:t>
            </a:r>
            <a:r>
              <a:rPr lang="en-US" sz="1700" b="0" i="0" u="none" strike="noStrike" cap="none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 impac</a:t>
            </a:r>
            <a:r>
              <a:rPr lang="en-US" sz="1700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t </a:t>
            </a:r>
            <a:endParaRPr sz="1700" b="0" i="0" u="none" strike="noStrike" cap="none"/>
          </a:p>
        </p:txBody>
      </p:sp>
      <p:sp>
        <p:nvSpPr>
          <p:cNvPr id="104" name="Google Shape;104;p20"/>
          <p:cNvSpPr/>
          <p:nvPr/>
        </p:nvSpPr>
        <p:spPr>
          <a:xfrm>
            <a:off x="12190200" y="7700525"/>
            <a:ext cx="2440200" cy="442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1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1"/>
          <p:cNvSpPr/>
          <p:nvPr/>
        </p:nvSpPr>
        <p:spPr>
          <a:xfrm>
            <a:off x="6244709" y="1463397"/>
            <a:ext cx="6341400" cy="7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842"/>
              </a:lnSpc>
              <a:spcBef>
                <a:spcPts val="0"/>
              </a:spcBef>
              <a:spcAft>
                <a:spcPts val="0"/>
              </a:spcAft>
              <a:buClr>
                <a:srgbClr val="FAEBEB"/>
              </a:buClr>
              <a:buSzPts val="4450"/>
              <a:buFont typeface="Dela Gothic One"/>
              <a:buNone/>
            </a:pPr>
            <a:r>
              <a:rPr lang="en-US" sz="4450" b="0" i="0" u="none" strike="noStrike" cap="none">
                <a:solidFill>
                  <a:srgbClr val="FAEBEB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Market Challenges</a:t>
            </a:r>
            <a:endParaRPr sz="4450" b="0" i="0" u="none" strike="noStrike" cap="none"/>
          </a:p>
        </p:txBody>
      </p:sp>
      <p:sp>
        <p:nvSpPr>
          <p:cNvPr id="112" name="Google Shape;112;p21"/>
          <p:cNvSpPr/>
          <p:nvPr/>
        </p:nvSpPr>
        <p:spPr>
          <a:xfrm>
            <a:off x="6244709" y="2592348"/>
            <a:ext cx="487500" cy="487500"/>
          </a:xfrm>
          <a:prstGeom prst="roundRect">
            <a:avLst>
              <a:gd name="adj" fmla="val 18669"/>
            </a:avLst>
          </a:prstGeom>
          <a:solidFill>
            <a:srgbClr val="740B0B"/>
          </a:solidFill>
          <a:ln w="9525" cap="flat" cmpd="sng">
            <a:solidFill>
              <a:srgbClr val="8D24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3" name="Google Shape;113;p21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7397" y="2622292"/>
            <a:ext cx="342067" cy="427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1"/>
          <p:cNvSpPr/>
          <p:nvPr/>
        </p:nvSpPr>
        <p:spPr>
          <a:xfrm>
            <a:off x="6948726" y="2592348"/>
            <a:ext cx="3001500" cy="7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2200"/>
              <a:buFont typeface="Dela Gothic One"/>
              <a:buNone/>
            </a:pPr>
            <a:r>
              <a:rPr lang="en-US" sz="2200" b="0" i="0" u="none" strike="noStrike" cap="none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Price Competition</a:t>
            </a:r>
            <a:endParaRPr sz="2200" b="0" i="0" u="none" strike="noStrike" cap="none"/>
          </a:p>
        </p:txBody>
      </p:sp>
      <p:sp>
        <p:nvSpPr>
          <p:cNvPr id="115" name="Google Shape;115;p21"/>
          <p:cNvSpPr/>
          <p:nvPr/>
        </p:nvSpPr>
        <p:spPr>
          <a:xfrm>
            <a:off x="6948726" y="3434715"/>
            <a:ext cx="3001500" cy="13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1700"/>
              <a:buFont typeface="DM Sans"/>
              <a:buNone/>
            </a:pPr>
            <a:r>
              <a:rPr lang="en-US" sz="1700" b="0" i="0" u="none" strike="noStrike" cap="none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Retailers offered similar products at lower prices. </a:t>
            </a:r>
            <a:endParaRPr sz="1700" b="0" i="0" u="none" strike="noStrike" cap="none"/>
          </a:p>
        </p:txBody>
      </p:sp>
      <p:sp>
        <p:nvSpPr>
          <p:cNvPr id="116" name="Google Shape;116;p21"/>
          <p:cNvSpPr/>
          <p:nvPr/>
        </p:nvSpPr>
        <p:spPr>
          <a:xfrm>
            <a:off x="10166747" y="2592348"/>
            <a:ext cx="487500" cy="487500"/>
          </a:xfrm>
          <a:prstGeom prst="roundRect">
            <a:avLst>
              <a:gd name="adj" fmla="val 18669"/>
            </a:avLst>
          </a:prstGeom>
          <a:solidFill>
            <a:srgbClr val="740B0B"/>
          </a:solidFill>
          <a:ln w="9525" cap="flat" cmpd="sng">
            <a:solidFill>
              <a:srgbClr val="8D24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7" name="Google Shape;117;p21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39435" y="2622292"/>
            <a:ext cx="342067" cy="427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1"/>
          <p:cNvSpPr/>
          <p:nvPr/>
        </p:nvSpPr>
        <p:spPr>
          <a:xfrm>
            <a:off x="10870763" y="2592348"/>
            <a:ext cx="3001500" cy="7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2200"/>
              <a:buFont typeface="Dela Gothic One"/>
              <a:buNone/>
            </a:pPr>
            <a:r>
              <a:rPr lang="en-US" sz="2200" b="0" i="0" u="none" strike="noStrike" cap="none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Seasonal Demand</a:t>
            </a:r>
            <a:endParaRPr sz="2200" b="0" i="0" u="none" strike="noStrike" cap="none"/>
          </a:p>
        </p:txBody>
      </p:sp>
      <p:sp>
        <p:nvSpPr>
          <p:cNvPr id="119" name="Google Shape;119;p21"/>
          <p:cNvSpPr/>
          <p:nvPr/>
        </p:nvSpPr>
        <p:spPr>
          <a:xfrm>
            <a:off x="10870763" y="3304840"/>
            <a:ext cx="3001500" cy="13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1700"/>
              <a:buFont typeface="DM Sans"/>
              <a:buNone/>
            </a:pPr>
            <a:r>
              <a:rPr lang="en-US" sz="1700" b="0" i="0" u="none" strike="noStrike" cap="none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Sales are heavily dependent on weather patterns. </a:t>
            </a:r>
            <a:endParaRPr sz="1700" b="0" i="0" u="none" strike="noStrike" cap="none"/>
          </a:p>
        </p:txBody>
      </p:sp>
      <p:sp>
        <p:nvSpPr>
          <p:cNvPr id="120" name="Google Shape;120;p21"/>
          <p:cNvSpPr/>
          <p:nvPr/>
        </p:nvSpPr>
        <p:spPr>
          <a:xfrm>
            <a:off x="6244709" y="5281851"/>
            <a:ext cx="487500" cy="487500"/>
          </a:xfrm>
          <a:prstGeom prst="roundRect">
            <a:avLst>
              <a:gd name="adj" fmla="val 18669"/>
            </a:avLst>
          </a:prstGeom>
          <a:solidFill>
            <a:srgbClr val="740B0B"/>
          </a:solidFill>
          <a:ln w="9525" cap="flat" cmpd="sng">
            <a:solidFill>
              <a:srgbClr val="8D24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1" name="Google Shape;121;p21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17397" y="5311795"/>
            <a:ext cx="342067" cy="427553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1"/>
          <p:cNvSpPr/>
          <p:nvPr/>
        </p:nvSpPr>
        <p:spPr>
          <a:xfrm>
            <a:off x="6948726" y="5281851"/>
            <a:ext cx="2850600" cy="3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2200"/>
              <a:buFont typeface="Dela Gothic One"/>
              <a:buNone/>
            </a:pPr>
            <a:r>
              <a:rPr lang="en-US" sz="2200" b="0" i="0" u="none" strike="noStrike" cap="none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Dealer Network</a:t>
            </a:r>
            <a:endParaRPr sz="2200" b="0" i="0" u="none" strike="noStrike" cap="none"/>
          </a:p>
        </p:txBody>
      </p:sp>
      <p:sp>
        <p:nvSpPr>
          <p:cNvPr id="123" name="Google Shape;123;p21"/>
          <p:cNvSpPr/>
          <p:nvPr/>
        </p:nvSpPr>
        <p:spPr>
          <a:xfrm>
            <a:off x="6948726" y="5767983"/>
            <a:ext cx="6923400" cy="6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1700"/>
              <a:buFont typeface="DM Sans"/>
              <a:buNone/>
            </a:pPr>
            <a:r>
              <a:rPr lang="en-US" sz="1700" b="0" i="0" u="none" strike="noStrike" cap="none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Products are sold exclusively through dealers. </a:t>
            </a:r>
            <a:endParaRPr sz="1700" b="0" i="0" u="none" strike="noStrike" cap="none"/>
          </a:p>
        </p:txBody>
      </p:sp>
      <p:sp>
        <p:nvSpPr>
          <p:cNvPr id="124" name="Google Shape;124;p21"/>
          <p:cNvSpPr/>
          <p:nvPr/>
        </p:nvSpPr>
        <p:spPr>
          <a:xfrm>
            <a:off x="12190200" y="7700525"/>
            <a:ext cx="2440200" cy="442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2"/>
          <p:cNvSpPr/>
          <p:nvPr/>
        </p:nvSpPr>
        <p:spPr>
          <a:xfrm>
            <a:off x="62175" y="3327550"/>
            <a:ext cx="14479500" cy="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4615"/>
              </a:lnSpc>
              <a:spcBef>
                <a:spcPts val="0"/>
              </a:spcBef>
              <a:spcAft>
                <a:spcPts val="0"/>
              </a:spcAft>
              <a:buClr>
                <a:srgbClr val="FAEBEB"/>
              </a:buClr>
              <a:buSzPts val="3250"/>
              <a:buFont typeface="Dela Gothic One"/>
              <a:buNone/>
            </a:pPr>
            <a:r>
              <a:rPr lang="en-US" sz="3950" b="0" i="0" u="none" strike="noStrike" cap="none">
                <a:solidFill>
                  <a:srgbClr val="FAEBEB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"</a:t>
            </a:r>
            <a:r>
              <a:rPr lang="en-US" sz="3950">
                <a:solidFill>
                  <a:srgbClr val="FAEBEB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Half the money spent on advertising is wasted, the trouble is I don't know which half</a:t>
            </a:r>
            <a:r>
              <a:rPr lang="en-US" sz="3950" b="0" i="0" u="none" strike="noStrike" cap="none">
                <a:solidFill>
                  <a:srgbClr val="FAEBEB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"</a:t>
            </a:r>
            <a:endParaRPr sz="3950" b="0" i="0" u="none" strike="noStrike" cap="none"/>
          </a:p>
        </p:txBody>
      </p:sp>
      <p:sp>
        <p:nvSpPr>
          <p:cNvPr id="131" name="Google Shape;131;p22"/>
          <p:cNvSpPr/>
          <p:nvPr/>
        </p:nvSpPr>
        <p:spPr>
          <a:xfrm>
            <a:off x="12190200" y="7700525"/>
            <a:ext cx="2440200" cy="442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3"/>
          <p:cNvSpPr/>
          <p:nvPr/>
        </p:nvSpPr>
        <p:spPr>
          <a:xfrm>
            <a:off x="758309" y="1178838"/>
            <a:ext cx="10525200" cy="7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842"/>
              </a:lnSpc>
              <a:spcBef>
                <a:spcPts val="0"/>
              </a:spcBef>
              <a:spcAft>
                <a:spcPts val="0"/>
              </a:spcAft>
              <a:buClr>
                <a:srgbClr val="FAEBEB"/>
              </a:buClr>
              <a:buSzPts val="4450"/>
              <a:buFont typeface="Dela Gothic One"/>
              <a:buNone/>
            </a:pPr>
            <a:r>
              <a:rPr lang="en-US" sz="4450" b="0" i="0" u="none" strike="noStrike" cap="none">
                <a:solidFill>
                  <a:srgbClr val="FAEBEB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A Three-Key Solution</a:t>
            </a:r>
            <a:endParaRPr sz="4450" b="0" i="0" u="none" strike="noStrike" cap="none"/>
          </a:p>
        </p:txBody>
      </p:sp>
      <p:sp>
        <p:nvSpPr>
          <p:cNvPr id="138" name="Google Shape;138;p23"/>
          <p:cNvSpPr/>
          <p:nvPr/>
        </p:nvSpPr>
        <p:spPr>
          <a:xfrm>
            <a:off x="7299960" y="2991445"/>
            <a:ext cx="30600" cy="4135500"/>
          </a:xfrm>
          <a:prstGeom prst="roundRect">
            <a:avLst>
              <a:gd name="adj" fmla="val 298550"/>
            </a:avLst>
          </a:prstGeom>
          <a:solidFill>
            <a:srgbClr val="8D24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3"/>
          <p:cNvSpPr/>
          <p:nvPr/>
        </p:nvSpPr>
        <p:spPr>
          <a:xfrm>
            <a:off x="6451997" y="3463647"/>
            <a:ext cx="650100" cy="30600"/>
          </a:xfrm>
          <a:prstGeom prst="roundRect">
            <a:avLst>
              <a:gd name="adj" fmla="val 298550"/>
            </a:avLst>
          </a:prstGeom>
          <a:solidFill>
            <a:srgbClr val="8D24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3"/>
          <p:cNvSpPr/>
          <p:nvPr/>
        </p:nvSpPr>
        <p:spPr>
          <a:xfrm>
            <a:off x="7071479" y="3235166"/>
            <a:ext cx="487500" cy="487500"/>
          </a:xfrm>
          <a:prstGeom prst="roundRect">
            <a:avLst>
              <a:gd name="adj" fmla="val 18669"/>
            </a:avLst>
          </a:prstGeom>
          <a:solidFill>
            <a:srgbClr val="740B0B"/>
          </a:solidFill>
          <a:ln w="9525" cap="flat" cmpd="sng">
            <a:solidFill>
              <a:srgbClr val="8D24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1" name="Google Shape;141;p23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4167" y="3265110"/>
            <a:ext cx="342067" cy="427553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3"/>
          <p:cNvSpPr/>
          <p:nvPr/>
        </p:nvSpPr>
        <p:spPr>
          <a:xfrm>
            <a:off x="1911072" y="3208020"/>
            <a:ext cx="4320900" cy="3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2200"/>
              <a:buFont typeface="Dela Gothic One"/>
              <a:buNone/>
            </a:pPr>
            <a:r>
              <a:rPr lang="en-US" sz="2200" b="0" i="0" u="none" strike="noStrike" cap="none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Cookieless Measurement</a:t>
            </a:r>
            <a:endParaRPr sz="2200" b="0" i="0" u="none" strike="noStrike" cap="none"/>
          </a:p>
        </p:txBody>
      </p:sp>
      <p:sp>
        <p:nvSpPr>
          <p:cNvPr id="143" name="Google Shape;143;p23"/>
          <p:cNvSpPr/>
          <p:nvPr/>
        </p:nvSpPr>
        <p:spPr>
          <a:xfrm>
            <a:off x="758309" y="3694152"/>
            <a:ext cx="5473800" cy="10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1700"/>
              <a:buFont typeface="DM Sans"/>
              <a:buNone/>
            </a:pPr>
            <a:r>
              <a:rPr lang="en-US" sz="1700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Track real impact without traditional cookies</a:t>
            </a:r>
            <a:endParaRPr sz="1700" b="0" i="0" u="none" strike="noStrike" cap="none"/>
          </a:p>
        </p:txBody>
      </p:sp>
      <p:sp>
        <p:nvSpPr>
          <p:cNvPr id="144" name="Google Shape;144;p23"/>
          <p:cNvSpPr/>
          <p:nvPr/>
        </p:nvSpPr>
        <p:spPr>
          <a:xfrm>
            <a:off x="7528441" y="4546759"/>
            <a:ext cx="650100" cy="30600"/>
          </a:xfrm>
          <a:prstGeom prst="roundRect">
            <a:avLst>
              <a:gd name="adj" fmla="val 298550"/>
            </a:avLst>
          </a:prstGeom>
          <a:solidFill>
            <a:srgbClr val="8D24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3"/>
          <p:cNvSpPr/>
          <p:nvPr/>
        </p:nvSpPr>
        <p:spPr>
          <a:xfrm>
            <a:off x="7071479" y="4318278"/>
            <a:ext cx="487500" cy="487500"/>
          </a:xfrm>
          <a:prstGeom prst="roundRect">
            <a:avLst>
              <a:gd name="adj" fmla="val 18669"/>
            </a:avLst>
          </a:prstGeom>
          <a:solidFill>
            <a:srgbClr val="740B0B"/>
          </a:solidFill>
          <a:ln w="9525" cap="flat" cmpd="sng">
            <a:solidFill>
              <a:srgbClr val="8D24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3"/>
          <p:cNvSpPr/>
          <p:nvPr/>
        </p:nvSpPr>
        <p:spPr>
          <a:xfrm>
            <a:off x="3277881" y="5408057"/>
            <a:ext cx="2954100" cy="3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2200"/>
              <a:buFont typeface="Dela Gothic One"/>
              <a:buNone/>
            </a:pPr>
            <a:r>
              <a:rPr lang="en-US" sz="2200" b="0" i="0" u="none" strike="noStrike" cap="none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Geo-Lift Analysis</a:t>
            </a:r>
            <a:endParaRPr sz="2200" b="0" i="0" u="none" strike="noStrike" cap="none"/>
          </a:p>
        </p:txBody>
      </p:sp>
      <p:sp>
        <p:nvSpPr>
          <p:cNvPr id="147" name="Google Shape;147;p23"/>
          <p:cNvSpPr/>
          <p:nvPr/>
        </p:nvSpPr>
        <p:spPr>
          <a:xfrm>
            <a:off x="978206" y="6005539"/>
            <a:ext cx="5473800" cy="10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1700"/>
              <a:buFont typeface="DM Sans"/>
              <a:buNone/>
            </a:pPr>
            <a:r>
              <a:rPr lang="en-US" sz="1700" b="0" i="0" u="none" strike="noStrike" cap="none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Compared test regions against control areas to measure actual sales impact from marketing efforts</a:t>
            </a:r>
            <a:endParaRPr sz="1700" b="0" i="0" u="none" strike="noStrike" cap="none"/>
          </a:p>
        </p:txBody>
      </p:sp>
      <p:sp>
        <p:nvSpPr>
          <p:cNvPr id="148" name="Google Shape;148;p23"/>
          <p:cNvSpPr/>
          <p:nvPr/>
        </p:nvSpPr>
        <p:spPr>
          <a:xfrm>
            <a:off x="6451997" y="5639633"/>
            <a:ext cx="650100" cy="30600"/>
          </a:xfrm>
          <a:prstGeom prst="roundRect">
            <a:avLst>
              <a:gd name="adj" fmla="val 298550"/>
            </a:avLst>
          </a:prstGeom>
          <a:solidFill>
            <a:srgbClr val="8D24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3"/>
          <p:cNvSpPr/>
          <p:nvPr/>
        </p:nvSpPr>
        <p:spPr>
          <a:xfrm>
            <a:off x="7071479" y="5411153"/>
            <a:ext cx="487500" cy="487500"/>
          </a:xfrm>
          <a:prstGeom prst="roundRect">
            <a:avLst>
              <a:gd name="adj" fmla="val 18669"/>
            </a:avLst>
          </a:prstGeom>
          <a:solidFill>
            <a:srgbClr val="740B0B"/>
          </a:solidFill>
          <a:ln w="9525" cap="flat" cmpd="sng">
            <a:solidFill>
              <a:srgbClr val="8D24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0" name="Google Shape;150;p23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44230" y="4353135"/>
            <a:ext cx="342067" cy="427553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3"/>
          <p:cNvSpPr/>
          <p:nvPr/>
        </p:nvSpPr>
        <p:spPr>
          <a:xfrm>
            <a:off x="8234183" y="4108981"/>
            <a:ext cx="4071600" cy="3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2200"/>
              <a:buFont typeface="Dela Gothic One"/>
              <a:buNone/>
            </a:pPr>
            <a:r>
              <a:rPr lang="en-US" sz="2200" b="0" i="0" u="none" strike="noStrike" cap="none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Upper Funnel Expansion</a:t>
            </a:r>
            <a:endParaRPr sz="2200" b="0" i="0" u="none" strike="noStrike" cap="none"/>
          </a:p>
        </p:txBody>
      </p:sp>
      <p:sp>
        <p:nvSpPr>
          <p:cNvPr id="152" name="Google Shape;152;p23"/>
          <p:cNvSpPr/>
          <p:nvPr/>
        </p:nvSpPr>
        <p:spPr>
          <a:xfrm>
            <a:off x="8292434" y="4539138"/>
            <a:ext cx="5473800" cy="10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1700"/>
              <a:buFont typeface="DM Sans"/>
              <a:buNone/>
            </a:pPr>
            <a:r>
              <a:rPr lang="en-US" sz="1700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Add awareness channels to drive response</a:t>
            </a:r>
            <a:endParaRPr sz="1700" b="0" i="0" u="none" strike="noStrike" cap="none"/>
          </a:p>
        </p:txBody>
      </p:sp>
      <p:sp>
        <p:nvSpPr>
          <p:cNvPr id="153" name="Google Shape;153;p23"/>
          <p:cNvSpPr/>
          <p:nvPr/>
        </p:nvSpPr>
        <p:spPr>
          <a:xfrm>
            <a:off x="12548175" y="7700525"/>
            <a:ext cx="2082300" cy="442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4" name="Google Shape;154;p23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48067" y="5451597"/>
            <a:ext cx="342067" cy="427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/>
          <p:nvPr/>
        </p:nvSpPr>
        <p:spPr>
          <a:xfrm>
            <a:off x="758309" y="811292"/>
            <a:ext cx="11623800" cy="7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842"/>
              </a:lnSpc>
              <a:spcBef>
                <a:spcPts val="0"/>
              </a:spcBef>
              <a:spcAft>
                <a:spcPts val="0"/>
              </a:spcAft>
              <a:buClr>
                <a:srgbClr val="FAEBEB"/>
              </a:buClr>
              <a:buSzPts val="4450"/>
              <a:buFont typeface="Dela Gothic One"/>
              <a:buNone/>
            </a:pPr>
            <a:r>
              <a:rPr lang="en-US" sz="4450" b="0" i="0" u="none" strike="noStrike" cap="none">
                <a:solidFill>
                  <a:srgbClr val="FAEBEB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Strategy tailored to the challenges</a:t>
            </a:r>
            <a:endParaRPr sz="4450" b="0" i="0" u="none" strike="noStrike" cap="none"/>
          </a:p>
        </p:txBody>
      </p:sp>
      <p:sp>
        <p:nvSpPr>
          <p:cNvPr id="161" name="Google Shape;161;p24"/>
          <p:cNvSpPr/>
          <p:nvPr/>
        </p:nvSpPr>
        <p:spPr>
          <a:xfrm>
            <a:off x="12190200" y="7700525"/>
            <a:ext cx="2440200" cy="442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4"/>
          <p:cNvSpPr/>
          <p:nvPr/>
        </p:nvSpPr>
        <p:spPr>
          <a:xfrm>
            <a:off x="3639741" y="2222183"/>
            <a:ext cx="30600" cy="5085600"/>
          </a:xfrm>
          <a:prstGeom prst="roundRect">
            <a:avLst>
              <a:gd name="adj" fmla="val 312558"/>
            </a:avLst>
          </a:prstGeom>
          <a:solidFill>
            <a:srgbClr val="8D24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4"/>
          <p:cNvSpPr/>
          <p:nvPr/>
        </p:nvSpPr>
        <p:spPr>
          <a:xfrm>
            <a:off x="3864412" y="2462093"/>
            <a:ext cx="680400" cy="30600"/>
          </a:xfrm>
          <a:prstGeom prst="roundRect">
            <a:avLst>
              <a:gd name="adj" fmla="val 312558"/>
            </a:avLst>
          </a:prstGeom>
          <a:solidFill>
            <a:srgbClr val="8D24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4"/>
          <p:cNvSpPr/>
          <p:nvPr/>
        </p:nvSpPr>
        <p:spPr>
          <a:xfrm>
            <a:off x="3384590" y="2222183"/>
            <a:ext cx="510300" cy="510300"/>
          </a:xfrm>
          <a:prstGeom prst="roundRect">
            <a:avLst>
              <a:gd name="adj" fmla="val 18669"/>
            </a:avLst>
          </a:prstGeom>
          <a:solidFill>
            <a:srgbClr val="8D2424"/>
          </a:solidFill>
          <a:ln w="9525" cap="flat" cmpd="sng">
            <a:solidFill>
              <a:srgbClr val="8D24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5" name="Google Shape;165;p24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69660" y="2264688"/>
            <a:ext cx="340162" cy="425291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4"/>
          <p:cNvSpPr/>
          <p:nvPr/>
        </p:nvSpPr>
        <p:spPr>
          <a:xfrm>
            <a:off x="4773784" y="2300050"/>
            <a:ext cx="7069800" cy="3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2200"/>
              <a:buFont typeface="Inter"/>
              <a:buNone/>
            </a:pPr>
            <a:r>
              <a:rPr lang="en-US" sz="2200" b="1" i="0" u="none" strike="noStrike" cap="none">
                <a:solidFill>
                  <a:srgbClr val="E5E0DF"/>
                </a:solidFill>
                <a:latin typeface="Inter"/>
                <a:ea typeface="Inter"/>
                <a:cs typeface="Inter"/>
                <a:sym typeface="Inter"/>
              </a:rPr>
              <a:t>Advanced Targeting </a:t>
            </a:r>
            <a:r>
              <a:rPr lang="en-US" sz="2200" b="1">
                <a:solidFill>
                  <a:srgbClr val="E5E0DF"/>
                </a:solidFill>
                <a:latin typeface="Inter"/>
                <a:ea typeface="Inter"/>
                <a:cs typeface="Inter"/>
                <a:sym typeface="Inter"/>
              </a:rPr>
              <a:t>Tools &amp; Not Cookies Based</a:t>
            </a:r>
            <a:endParaRPr sz="2200" b="0" i="0" u="none" strike="noStrike" cap="none"/>
          </a:p>
        </p:txBody>
      </p:sp>
      <p:sp>
        <p:nvSpPr>
          <p:cNvPr id="167" name="Google Shape;167;p24"/>
          <p:cNvSpPr/>
          <p:nvPr/>
        </p:nvSpPr>
        <p:spPr>
          <a:xfrm>
            <a:off x="4773811" y="2790468"/>
            <a:ext cx="6167100" cy="3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750"/>
              <a:buFont typeface="Inter"/>
              <a:buNone/>
            </a:pPr>
            <a:r>
              <a:rPr lang="en-US" sz="1750" b="0" i="0" u="none" strike="noStrike" cap="none">
                <a:solidFill>
                  <a:srgbClr val="E5E0DF"/>
                </a:solidFill>
                <a:latin typeface="Inter"/>
                <a:ea typeface="Inter"/>
                <a:cs typeface="Inter"/>
                <a:sym typeface="Inter"/>
              </a:rPr>
              <a:t>Lykta's Geo Lift for A/B testing between control and exposed groups</a:t>
            </a:r>
            <a:endParaRPr sz="1750" b="0" i="0" u="none" strike="noStrike" cap="none"/>
          </a:p>
        </p:txBody>
      </p:sp>
      <p:sp>
        <p:nvSpPr>
          <p:cNvPr id="168" name="Google Shape;168;p24"/>
          <p:cNvSpPr/>
          <p:nvPr/>
        </p:nvSpPr>
        <p:spPr>
          <a:xfrm>
            <a:off x="3864412" y="3846909"/>
            <a:ext cx="680400" cy="30600"/>
          </a:xfrm>
          <a:prstGeom prst="roundRect">
            <a:avLst>
              <a:gd name="adj" fmla="val 312558"/>
            </a:avLst>
          </a:prstGeom>
          <a:solidFill>
            <a:srgbClr val="8D24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4"/>
          <p:cNvSpPr/>
          <p:nvPr/>
        </p:nvSpPr>
        <p:spPr>
          <a:xfrm>
            <a:off x="3384590" y="3606998"/>
            <a:ext cx="510300" cy="510300"/>
          </a:xfrm>
          <a:prstGeom prst="roundRect">
            <a:avLst>
              <a:gd name="adj" fmla="val 18669"/>
            </a:avLst>
          </a:prstGeom>
          <a:solidFill>
            <a:srgbClr val="8D2424"/>
          </a:solidFill>
          <a:ln w="9525" cap="flat" cmpd="sng">
            <a:solidFill>
              <a:srgbClr val="8D24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0" name="Google Shape;170;p24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69660" y="3649504"/>
            <a:ext cx="340162" cy="425291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4"/>
          <p:cNvSpPr/>
          <p:nvPr/>
        </p:nvSpPr>
        <p:spPr>
          <a:xfrm>
            <a:off x="4773792" y="3684875"/>
            <a:ext cx="6452400" cy="3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2200"/>
              <a:buFont typeface="Inter"/>
              <a:buNone/>
            </a:pPr>
            <a:r>
              <a:rPr lang="en-US" sz="2200" b="1" i="0" u="none" strike="noStrike" cap="none">
                <a:solidFill>
                  <a:srgbClr val="E5E0DF"/>
                </a:solidFill>
                <a:latin typeface="Inter"/>
                <a:ea typeface="Inter"/>
                <a:cs typeface="Inter"/>
                <a:sym typeface="Inter"/>
              </a:rPr>
              <a:t>Weather-triggered Activation</a:t>
            </a:r>
            <a:endParaRPr sz="2200" b="0" i="0" u="none" strike="noStrike" cap="none"/>
          </a:p>
        </p:txBody>
      </p:sp>
      <p:sp>
        <p:nvSpPr>
          <p:cNvPr id="172" name="Google Shape;172;p24"/>
          <p:cNvSpPr/>
          <p:nvPr/>
        </p:nvSpPr>
        <p:spPr>
          <a:xfrm>
            <a:off x="4773811" y="4175284"/>
            <a:ext cx="6167100" cy="3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750"/>
              <a:buFont typeface="Inter"/>
              <a:buNone/>
            </a:pPr>
            <a:r>
              <a:rPr lang="en-US" sz="1750" b="0" i="0" u="none" strike="noStrike" cap="none">
                <a:solidFill>
                  <a:srgbClr val="E5E0DF"/>
                </a:solidFill>
                <a:latin typeface="Inter"/>
                <a:ea typeface="Inter"/>
                <a:cs typeface="Inter"/>
                <a:sym typeface="Inter"/>
              </a:rPr>
              <a:t>Region-specific campaign timing </a:t>
            </a:r>
            <a:endParaRPr sz="1750" b="0" i="0" u="none" strike="noStrike" cap="none"/>
          </a:p>
        </p:txBody>
      </p:sp>
      <p:sp>
        <p:nvSpPr>
          <p:cNvPr id="173" name="Google Shape;173;p24"/>
          <p:cNvSpPr/>
          <p:nvPr/>
        </p:nvSpPr>
        <p:spPr>
          <a:xfrm>
            <a:off x="3864412" y="5231725"/>
            <a:ext cx="680400" cy="30600"/>
          </a:xfrm>
          <a:prstGeom prst="roundRect">
            <a:avLst>
              <a:gd name="adj" fmla="val 312558"/>
            </a:avLst>
          </a:prstGeom>
          <a:solidFill>
            <a:srgbClr val="8D24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4"/>
          <p:cNvSpPr/>
          <p:nvPr/>
        </p:nvSpPr>
        <p:spPr>
          <a:xfrm>
            <a:off x="3384590" y="4991814"/>
            <a:ext cx="510300" cy="510300"/>
          </a:xfrm>
          <a:prstGeom prst="roundRect">
            <a:avLst>
              <a:gd name="adj" fmla="val 18669"/>
            </a:avLst>
          </a:prstGeom>
          <a:solidFill>
            <a:srgbClr val="8D2424"/>
          </a:solidFill>
          <a:ln w="9525" cap="flat" cmpd="sng">
            <a:solidFill>
              <a:srgbClr val="8D24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5" name="Google Shape;175;p24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69660" y="5034320"/>
            <a:ext cx="340162" cy="425291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4"/>
          <p:cNvSpPr/>
          <p:nvPr/>
        </p:nvSpPr>
        <p:spPr>
          <a:xfrm>
            <a:off x="4773780" y="5069675"/>
            <a:ext cx="8035200" cy="3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2200"/>
              <a:buFont typeface="Inter"/>
              <a:buNone/>
            </a:pPr>
            <a:r>
              <a:rPr lang="en-US" sz="2200" b="1" i="0" u="none" strike="noStrike" cap="none">
                <a:solidFill>
                  <a:srgbClr val="E5E0DF"/>
                </a:solidFill>
                <a:latin typeface="Inter"/>
                <a:ea typeface="Inter"/>
                <a:cs typeface="Inter"/>
                <a:sym typeface="Inter"/>
              </a:rPr>
              <a:t>Dealer Focus with personalized creative assets</a:t>
            </a:r>
            <a:endParaRPr sz="2200" b="0" i="0" u="none" strike="noStrike" cap="none"/>
          </a:p>
        </p:txBody>
      </p:sp>
      <p:sp>
        <p:nvSpPr>
          <p:cNvPr id="177" name="Google Shape;177;p24"/>
          <p:cNvSpPr/>
          <p:nvPr/>
        </p:nvSpPr>
        <p:spPr>
          <a:xfrm>
            <a:off x="4773811" y="5560100"/>
            <a:ext cx="6167100" cy="3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750"/>
              <a:buFont typeface="Inter"/>
              <a:buNone/>
            </a:pPr>
            <a:r>
              <a:rPr lang="en-US" sz="1750" b="0" i="0" u="none" strike="noStrike" cap="none">
                <a:solidFill>
                  <a:srgbClr val="E5E0DF"/>
                </a:solidFill>
                <a:latin typeface="Inter"/>
                <a:ea typeface="Inter"/>
                <a:cs typeface="Inter"/>
                <a:sym typeface="Inter"/>
              </a:rPr>
              <a:t>Clear Channel Radar analyzed </a:t>
            </a:r>
            <a:r>
              <a:rPr lang="en-US" sz="1750">
                <a:solidFill>
                  <a:srgbClr val="E5E0DF"/>
                </a:solidFill>
                <a:latin typeface="Inter"/>
                <a:ea typeface="Inter"/>
                <a:cs typeface="Inter"/>
                <a:sym typeface="Inter"/>
              </a:rPr>
              <a:t>behaviors around dealer locations.</a:t>
            </a:r>
            <a:endParaRPr sz="1750">
              <a:solidFill>
                <a:srgbClr val="E5E0D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750"/>
              <a:buFont typeface="Inter"/>
              <a:buNone/>
            </a:pPr>
            <a:endParaRPr sz="1750">
              <a:solidFill>
                <a:srgbClr val="E5E0D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78" name="Google Shape;178;p24"/>
          <p:cNvSpPr/>
          <p:nvPr/>
        </p:nvSpPr>
        <p:spPr>
          <a:xfrm>
            <a:off x="3864412" y="6616541"/>
            <a:ext cx="680400" cy="30600"/>
          </a:xfrm>
          <a:prstGeom prst="roundRect">
            <a:avLst>
              <a:gd name="adj" fmla="val 312558"/>
            </a:avLst>
          </a:prstGeom>
          <a:solidFill>
            <a:srgbClr val="8D24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4"/>
          <p:cNvSpPr/>
          <p:nvPr/>
        </p:nvSpPr>
        <p:spPr>
          <a:xfrm>
            <a:off x="3384590" y="6376630"/>
            <a:ext cx="510300" cy="510300"/>
          </a:xfrm>
          <a:prstGeom prst="roundRect">
            <a:avLst>
              <a:gd name="adj" fmla="val 18669"/>
            </a:avLst>
          </a:prstGeom>
          <a:solidFill>
            <a:srgbClr val="8D2424"/>
          </a:solidFill>
          <a:ln w="9525" cap="flat" cmpd="sng">
            <a:solidFill>
              <a:srgbClr val="8D24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0" name="Google Shape;180;p24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69660" y="6419136"/>
            <a:ext cx="340162" cy="425291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4"/>
          <p:cNvSpPr/>
          <p:nvPr/>
        </p:nvSpPr>
        <p:spPr>
          <a:xfrm>
            <a:off x="4773811" y="6454497"/>
            <a:ext cx="2835300" cy="3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2200"/>
              <a:buFont typeface="Inter"/>
              <a:buNone/>
            </a:pPr>
            <a:r>
              <a:rPr lang="en-US" sz="2200" b="1" i="0" u="none" strike="noStrike" cap="none">
                <a:solidFill>
                  <a:srgbClr val="E5E0DF"/>
                </a:solidFill>
                <a:latin typeface="Inter"/>
                <a:ea typeface="Inter"/>
                <a:cs typeface="Inter"/>
                <a:sym typeface="Inter"/>
              </a:rPr>
              <a:t>Channel </a:t>
            </a:r>
            <a:r>
              <a:rPr lang="en-US" sz="2200" b="1">
                <a:solidFill>
                  <a:srgbClr val="E5E0DF"/>
                </a:solidFill>
                <a:latin typeface="Inter"/>
                <a:ea typeface="Inter"/>
                <a:cs typeface="Inter"/>
                <a:sym typeface="Inter"/>
              </a:rPr>
              <a:t>Expansion</a:t>
            </a:r>
            <a:endParaRPr sz="2200" b="0" i="0" u="none" strike="noStrike" cap="none"/>
          </a:p>
        </p:txBody>
      </p:sp>
      <p:sp>
        <p:nvSpPr>
          <p:cNvPr id="182" name="Google Shape;182;p24"/>
          <p:cNvSpPr/>
          <p:nvPr/>
        </p:nvSpPr>
        <p:spPr>
          <a:xfrm>
            <a:off x="4773811" y="6944916"/>
            <a:ext cx="6167100" cy="3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750"/>
              <a:buFont typeface="Inter"/>
              <a:buNone/>
            </a:pPr>
            <a:r>
              <a:rPr lang="en-US" sz="1750" b="0" i="0" u="none" strike="noStrike" cap="none">
                <a:solidFill>
                  <a:srgbClr val="E5E0DF"/>
                </a:solidFill>
                <a:latin typeface="Inter"/>
                <a:ea typeface="Inter"/>
                <a:cs typeface="Inter"/>
                <a:sym typeface="Inter"/>
              </a:rPr>
              <a:t>YouTube, pDOOH, GumGum, Native ads</a:t>
            </a:r>
            <a:endParaRPr sz="1750" b="0" i="0" u="none" strike="noStrike" cap="none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5"/>
          <p:cNvSpPr/>
          <p:nvPr/>
        </p:nvSpPr>
        <p:spPr>
          <a:xfrm>
            <a:off x="758295" y="370875"/>
            <a:ext cx="12334500" cy="7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5842"/>
              </a:lnSpc>
              <a:spcBef>
                <a:spcPts val="0"/>
              </a:spcBef>
              <a:spcAft>
                <a:spcPts val="0"/>
              </a:spcAft>
              <a:buClr>
                <a:srgbClr val="FAEBEB"/>
              </a:buClr>
              <a:buSzPts val="4450"/>
              <a:buFont typeface="Dela Gothic One"/>
              <a:buNone/>
            </a:pPr>
            <a:r>
              <a:rPr lang="en-US" sz="4450">
                <a:solidFill>
                  <a:srgbClr val="FAEBEB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The Geo Lift Approach:</a:t>
            </a:r>
            <a:endParaRPr sz="445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25842"/>
              </a:lnSpc>
              <a:spcBef>
                <a:spcPts val="0"/>
              </a:spcBef>
              <a:spcAft>
                <a:spcPts val="0"/>
              </a:spcAft>
              <a:buClr>
                <a:srgbClr val="FAEBEB"/>
              </a:buClr>
              <a:buSzPts val="4450"/>
              <a:buFont typeface="Dela Gothic One"/>
              <a:buNone/>
            </a:pPr>
            <a:endParaRPr sz="4450">
              <a:solidFill>
                <a:srgbClr val="FAEBEB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89" name="Google Shape;189;p25"/>
          <p:cNvSpPr/>
          <p:nvPr/>
        </p:nvSpPr>
        <p:spPr>
          <a:xfrm>
            <a:off x="12190200" y="7700525"/>
            <a:ext cx="2440200" cy="442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5"/>
          <p:cNvSpPr/>
          <p:nvPr/>
        </p:nvSpPr>
        <p:spPr>
          <a:xfrm>
            <a:off x="827722" y="1970842"/>
            <a:ext cx="24099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027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850"/>
              <a:buFont typeface="Inter"/>
              <a:buNone/>
            </a:pPr>
            <a:r>
              <a:rPr lang="en-US" sz="1850" b="1" i="0" u="none" strike="noStrike" cap="none">
                <a:solidFill>
                  <a:srgbClr val="E5E0DF"/>
                </a:solidFill>
                <a:latin typeface="Inter"/>
                <a:ea typeface="Inter"/>
                <a:cs typeface="Inter"/>
                <a:sym typeface="Inter"/>
              </a:rPr>
              <a:t>Control Group</a:t>
            </a:r>
            <a:endParaRPr sz="1850" b="0" i="0" u="none" strike="noStrike" cap="none"/>
          </a:p>
        </p:txBody>
      </p:sp>
      <p:sp>
        <p:nvSpPr>
          <p:cNvPr id="191" name="Google Shape;191;p25"/>
          <p:cNvSpPr/>
          <p:nvPr/>
        </p:nvSpPr>
        <p:spPr>
          <a:xfrm>
            <a:off x="827722" y="2387679"/>
            <a:ext cx="63033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500"/>
              <a:buFont typeface="Inter"/>
              <a:buNone/>
            </a:pPr>
            <a:r>
              <a:rPr lang="en-US" sz="1500" b="0" i="0" u="none" strike="noStrike" cap="none">
                <a:solidFill>
                  <a:srgbClr val="E5E0DF"/>
                </a:solidFill>
                <a:latin typeface="Inter"/>
                <a:ea typeface="Inter"/>
                <a:cs typeface="Inter"/>
                <a:sym typeface="Inter"/>
              </a:rPr>
              <a:t>17 dealers serving as our performance benchmark.</a:t>
            </a:r>
            <a:endParaRPr sz="1500" b="0" i="0" u="none" strike="noStrike" cap="none"/>
          </a:p>
        </p:txBody>
      </p:sp>
      <p:sp>
        <p:nvSpPr>
          <p:cNvPr id="192" name="Google Shape;192;p25"/>
          <p:cNvSpPr/>
          <p:nvPr/>
        </p:nvSpPr>
        <p:spPr>
          <a:xfrm>
            <a:off x="827722" y="2811661"/>
            <a:ext cx="63033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500"/>
              <a:buFont typeface="Inter"/>
              <a:buChar char="•"/>
            </a:pPr>
            <a:r>
              <a:rPr lang="en-US" sz="1500" b="0" i="0" u="none" strike="noStrike" cap="none">
                <a:solidFill>
                  <a:srgbClr val="E5E0DF"/>
                </a:solidFill>
                <a:latin typeface="Inter"/>
                <a:ea typeface="Inter"/>
                <a:cs typeface="Inter"/>
                <a:sym typeface="Inter"/>
              </a:rPr>
              <a:t>Always-on campaigns with standard budget</a:t>
            </a:r>
            <a:endParaRPr sz="1500" b="0" i="0" u="none" strike="noStrike" cap="none"/>
          </a:p>
        </p:txBody>
      </p:sp>
      <p:sp>
        <p:nvSpPr>
          <p:cNvPr id="193" name="Google Shape;193;p25"/>
          <p:cNvSpPr/>
          <p:nvPr/>
        </p:nvSpPr>
        <p:spPr>
          <a:xfrm>
            <a:off x="827722" y="3187422"/>
            <a:ext cx="63033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500"/>
              <a:buFont typeface="Inter"/>
              <a:buChar char="•"/>
            </a:pPr>
            <a:r>
              <a:rPr lang="en-US" sz="1500" b="0" i="0" u="none" strike="noStrike" cap="none">
                <a:solidFill>
                  <a:srgbClr val="E5E0DF"/>
                </a:solidFill>
                <a:latin typeface="Inter"/>
                <a:ea typeface="Inter"/>
                <a:cs typeface="Inter"/>
                <a:sym typeface="Inter"/>
              </a:rPr>
              <a:t>Basic visibility across primary channels</a:t>
            </a:r>
            <a:endParaRPr sz="1500" b="0" i="0" u="none" strike="noStrike" cap="none"/>
          </a:p>
        </p:txBody>
      </p:sp>
      <p:sp>
        <p:nvSpPr>
          <p:cNvPr id="194" name="Google Shape;194;p25"/>
          <p:cNvSpPr/>
          <p:nvPr/>
        </p:nvSpPr>
        <p:spPr>
          <a:xfrm>
            <a:off x="827722" y="3563183"/>
            <a:ext cx="63033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500"/>
              <a:buFont typeface="Inter"/>
              <a:buChar char="•"/>
            </a:pPr>
            <a:r>
              <a:rPr lang="en-US" sz="1500">
                <a:solidFill>
                  <a:srgbClr val="E5E0DF"/>
                </a:solidFill>
                <a:latin typeface="Inter"/>
                <a:ea typeface="Inter"/>
                <a:cs typeface="Inter"/>
                <a:sym typeface="Inter"/>
              </a:rPr>
              <a:t>Meta,</a:t>
            </a:r>
            <a:r>
              <a:rPr lang="en-US" sz="1500" b="0" i="0" u="none" strike="noStrike" cap="none">
                <a:solidFill>
                  <a:srgbClr val="E5E0DF"/>
                </a:solidFill>
                <a:latin typeface="Inter"/>
                <a:ea typeface="Inter"/>
                <a:cs typeface="Inter"/>
                <a:sym typeface="Inter"/>
              </a:rPr>
              <a:t> Search and Display</a:t>
            </a:r>
            <a:endParaRPr sz="1500" b="0" i="0" u="none" strike="noStrike" cap="none"/>
          </a:p>
        </p:txBody>
      </p:sp>
      <p:sp>
        <p:nvSpPr>
          <p:cNvPr id="195" name="Google Shape;195;p25"/>
          <p:cNvSpPr/>
          <p:nvPr/>
        </p:nvSpPr>
        <p:spPr>
          <a:xfrm>
            <a:off x="1818328" y="4257075"/>
            <a:ext cx="73155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027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850"/>
              <a:buFont typeface="Inter"/>
              <a:buNone/>
            </a:pPr>
            <a:r>
              <a:rPr lang="en-US" sz="1850" b="1" i="0" u="none" strike="noStrike" cap="none">
                <a:solidFill>
                  <a:srgbClr val="E5E0DF"/>
                </a:solidFill>
                <a:latin typeface="Inter"/>
                <a:ea typeface="Inter"/>
                <a:cs typeface="Inter"/>
                <a:sym typeface="Inter"/>
              </a:rPr>
              <a:t>Exposed Group </a:t>
            </a:r>
            <a:endParaRPr sz="1850" b="0" i="0" u="none" strike="noStrike" cap="none"/>
          </a:p>
        </p:txBody>
      </p:sp>
      <p:sp>
        <p:nvSpPr>
          <p:cNvPr id="196" name="Google Shape;196;p25"/>
          <p:cNvSpPr/>
          <p:nvPr/>
        </p:nvSpPr>
        <p:spPr>
          <a:xfrm>
            <a:off x="1818326" y="4673925"/>
            <a:ext cx="93588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500"/>
              <a:buFont typeface="Inter"/>
              <a:buNone/>
            </a:pPr>
            <a:r>
              <a:rPr lang="en-US" sz="1500">
                <a:solidFill>
                  <a:srgbClr val="E5E0DF"/>
                </a:solidFill>
                <a:latin typeface="Inter"/>
                <a:ea typeface="Inter"/>
                <a:cs typeface="Inter"/>
                <a:sym typeface="Inter"/>
              </a:rPr>
              <a:t>16 dealers (with more volume to sell). </a:t>
            </a:r>
            <a:endParaRPr sz="1500" b="0" i="0" u="none" strike="noStrike" cap="none"/>
          </a:p>
        </p:txBody>
      </p:sp>
      <p:sp>
        <p:nvSpPr>
          <p:cNvPr id="197" name="Google Shape;197;p25"/>
          <p:cNvSpPr/>
          <p:nvPr/>
        </p:nvSpPr>
        <p:spPr>
          <a:xfrm>
            <a:off x="1818322" y="5097899"/>
            <a:ext cx="63033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500"/>
              <a:buFont typeface="Inter"/>
              <a:buChar char="•"/>
            </a:pPr>
            <a:r>
              <a:rPr lang="en-US" sz="1500" b="0" i="0" u="none" strike="noStrike" cap="none">
                <a:solidFill>
                  <a:srgbClr val="E5E0DF"/>
                </a:solidFill>
                <a:latin typeface="Inter"/>
                <a:ea typeface="Inter"/>
                <a:cs typeface="Inter"/>
                <a:sym typeface="Inter"/>
              </a:rPr>
              <a:t>Higher ad frequency </a:t>
            </a:r>
            <a:endParaRPr sz="1500" b="0" i="0" u="none" strike="noStrike" cap="none"/>
          </a:p>
        </p:txBody>
      </p:sp>
      <p:sp>
        <p:nvSpPr>
          <p:cNvPr id="198" name="Google Shape;198;p25"/>
          <p:cNvSpPr/>
          <p:nvPr/>
        </p:nvSpPr>
        <p:spPr>
          <a:xfrm>
            <a:off x="1818322" y="5473660"/>
            <a:ext cx="63033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500"/>
              <a:buFont typeface="Inter"/>
              <a:buChar char="•"/>
            </a:pPr>
            <a:r>
              <a:rPr lang="en-US" sz="1500" b="0" i="0" u="none" strike="noStrike" cap="none">
                <a:solidFill>
                  <a:srgbClr val="E5E0DF"/>
                </a:solidFill>
                <a:latin typeface="Inter"/>
                <a:ea typeface="Inter"/>
                <a:cs typeface="Inter"/>
                <a:sym typeface="Inter"/>
              </a:rPr>
              <a:t>Personalized dealer assets </a:t>
            </a:r>
            <a:endParaRPr sz="1500" b="0" i="0" u="none" strike="noStrike" cap="none"/>
          </a:p>
        </p:txBody>
      </p:sp>
      <p:sp>
        <p:nvSpPr>
          <p:cNvPr id="199" name="Google Shape;199;p25"/>
          <p:cNvSpPr/>
          <p:nvPr/>
        </p:nvSpPr>
        <p:spPr>
          <a:xfrm>
            <a:off x="1818322" y="5849422"/>
            <a:ext cx="63033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500"/>
              <a:buFont typeface="Inter"/>
              <a:buChar char="•"/>
            </a:pPr>
            <a:r>
              <a:rPr lang="en-US" sz="1500" b="0" i="0" u="none" strike="noStrike" cap="none">
                <a:solidFill>
                  <a:srgbClr val="E5E0DF"/>
                </a:solidFill>
                <a:latin typeface="Inter"/>
                <a:ea typeface="Inter"/>
                <a:cs typeface="Inter"/>
                <a:sym typeface="Inter"/>
              </a:rPr>
              <a:t>Zip code targeting </a:t>
            </a:r>
            <a:endParaRPr sz="1500" b="0" i="0" u="none" strike="noStrike" cap="none"/>
          </a:p>
        </p:txBody>
      </p:sp>
      <p:sp>
        <p:nvSpPr>
          <p:cNvPr id="200" name="Google Shape;200;p25"/>
          <p:cNvSpPr/>
          <p:nvPr/>
        </p:nvSpPr>
        <p:spPr>
          <a:xfrm>
            <a:off x="1818322" y="6225183"/>
            <a:ext cx="63033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500"/>
              <a:buFont typeface="Inter"/>
              <a:buChar char="•"/>
            </a:pPr>
            <a:r>
              <a:rPr lang="en-US" sz="1500" b="0" i="0" u="none" strike="noStrike" cap="none">
                <a:solidFill>
                  <a:srgbClr val="E5E0DF"/>
                </a:solidFill>
                <a:latin typeface="Inter"/>
                <a:ea typeface="Inter"/>
                <a:cs typeface="Inter"/>
                <a:sym typeface="Inter"/>
              </a:rPr>
              <a:t>Multiple waves of targeted awareness campaigns with increased budget and new channel mix </a:t>
            </a:r>
            <a:endParaRPr sz="1500" b="0" i="0" u="none" strike="noStrike" cap="none"/>
          </a:p>
        </p:txBody>
      </p:sp>
      <p:pic>
        <p:nvPicPr>
          <p:cNvPr id="201" name="Google Shape;20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01350" y="2174625"/>
            <a:ext cx="5905225" cy="479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5"/>
          <p:cNvSpPr/>
          <p:nvPr/>
        </p:nvSpPr>
        <p:spPr>
          <a:xfrm>
            <a:off x="377309" y="2539365"/>
            <a:ext cx="162300" cy="1179600"/>
          </a:xfrm>
          <a:prstGeom prst="roundRect">
            <a:avLst>
              <a:gd name="adj" fmla="val 56033"/>
            </a:avLst>
          </a:prstGeom>
          <a:solidFill>
            <a:srgbClr val="740B0B"/>
          </a:solidFill>
          <a:ln w="9525" cap="flat" cmpd="sng">
            <a:solidFill>
              <a:srgbClr val="8D24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5"/>
          <p:cNvSpPr/>
          <p:nvPr/>
        </p:nvSpPr>
        <p:spPr>
          <a:xfrm>
            <a:off x="1367909" y="4977765"/>
            <a:ext cx="162300" cy="1179600"/>
          </a:xfrm>
          <a:prstGeom prst="roundRect">
            <a:avLst>
              <a:gd name="adj" fmla="val 56033"/>
            </a:avLst>
          </a:prstGeom>
          <a:solidFill>
            <a:srgbClr val="740B0B"/>
          </a:solidFill>
          <a:ln w="9525" cap="flat" cmpd="sng">
            <a:solidFill>
              <a:srgbClr val="8D24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5"/>
          <p:cNvSpPr txBox="1"/>
          <p:nvPr/>
        </p:nvSpPr>
        <p:spPr>
          <a:xfrm>
            <a:off x="3937875" y="7616450"/>
            <a:ext cx="9049200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1700"/>
              <a:buFont typeface="DM Sans"/>
              <a:buNone/>
            </a:pPr>
            <a:r>
              <a:rPr lang="en-US" sz="1700" b="1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33 dealers divided into control and exposed groups with balanced sales potential</a:t>
            </a:r>
            <a:endParaRPr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6"/>
          <p:cNvSpPr/>
          <p:nvPr/>
        </p:nvSpPr>
        <p:spPr>
          <a:xfrm>
            <a:off x="758309" y="1588770"/>
            <a:ext cx="11227594" cy="712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842"/>
              </a:lnSpc>
              <a:spcBef>
                <a:spcPts val="0"/>
              </a:spcBef>
              <a:spcAft>
                <a:spcPts val="0"/>
              </a:spcAft>
              <a:buClr>
                <a:srgbClr val="FAEBEB"/>
              </a:buClr>
              <a:buSzPts val="4450"/>
              <a:buFont typeface="Dela Gothic One"/>
              <a:buNone/>
            </a:pPr>
            <a:r>
              <a:rPr lang="en-US" sz="4450" b="0" i="0" u="none" strike="noStrike" cap="none">
                <a:solidFill>
                  <a:srgbClr val="FAEBEB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Multi-Layer Messaging Approach</a:t>
            </a:r>
            <a:endParaRPr sz="4450" b="0" i="0" u="none" strike="noStrike" cap="none"/>
          </a:p>
        </p:txBody>
      </p:sp>
      <p:pic>
        <p:nvPicPr>
          <p:cNvPr id="211" name="Google Shape;211;p26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54774" y="2734747"/>
            <a:ext cx="2163723" cy="1265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6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84176" y="3334703"/>
            <a:ext cx="304681" cy="380762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6"/>
          <p:cNvSpPr/>
          <p:nvPr/>
        </p:nvSpPr>
        <p:spPr>
          <a:xfrm>
            <a:off x="5335077" y="2951325"/>
            <a:ext cx="2563200" cy="3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2200"/>
              <a:buFont typeface="Dela Gothic One"/>
              <a:buNone/>
            </a:pPr>
            <a:r>
              <a:rPr lang="en-US" sz="2200" b="0" i="0" u="none" strike="noStrike" cap="none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Dealer Layer</a:t>
            </a:r>
            <a:endParaRPr sz="2200" b="0" i="0" u="none" strike="noStrike" cap="none"/>
          </a:p>
        </p:txBody>
      </p:sp>
      <p:sp>
        <p:nvSpPr>
          <p:cNvPr id="214" name="Google Shape;214;p26"/>
          <p:cNvSpPr/>
          <p:nvPr/>
        </p:nvSpPr>
        <p:spPr>
          <a:xfrm>
            <a:off x="5335075" y="3437450"/>
            <a:ext cx="7865700" cy="3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1700"/>
              <a:buFont typeface="DM Sans"/>
              <a:buNone/>
            </a:pPr>
            <a:r>
              <a:rPr lang="en-US" sz="1700" b="0" i="0" u="none" strike="noStrike" cap="none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Personalized ads for </a:t>
            </a:r>
            <a:r>
              <a:rPr lang="en-US" sz="1700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the </a:t>
            </a:r>
            <a:r>
              <a:rPr lang="en-US" sz="1700" b="1" i="0" u="sng" strike="noStrike" cap="none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exposed dealers</a:t>
            </a:r>
            <a:r>
              <a:rPr lang="en-US" sz="1700" b="0" i="0" u="none" strike="noStrike" cap="none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. Zip-code targeted messaging.</a:t>
            </a:r>
            <a:endParaRPr sz="1700" b="0" i="0" u="none" strike="noStrike" cap="none"/>
          </a:p>
        </p:txBody>
      </p:sp>
      <p:sp>
        <p:nvSpPr>
          <p:cNvPr id="215" name="Google Shape;215;p26"/>
          <p:cNvSpPr/>
          <p:nvPr/>
        </p:nvSpPr>
        <p:spPr>
          <a:xfrm>
            <a:off x="5172551" y="4012525"/>
            <a:ext cx="8645485" cy="15240"/>
          </a:xfrm>
          <a:prstGeom prst="roundRect">
            <a:avLst>
              <a:gd name="adj" fmla="val 597101"/>
            </a:avLst>
          </a:prstGeom>
          <a:solidFill>
            <a:srgbClr val="8D24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6" name="Google Shape;216;p26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72972" y="4054793"/>
            <a:ext cx="4327446" cy="1265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6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84295" y="4497348"/>
            <a:ext cx="304681" cy="380762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6"/>
          <p:cNvSpPr/>
          <p:nvPr/>
        </p:nvSpPr>
        <p:spPr>
          <a:xfrm>
            <a:off x="6416993" y="4271367"/>
            <a:ext cx="2850713" cy="356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2200"/>
              <a:buFont typeface="Dela Gothic One"/>
              <a:buNone/>
            </a:pPr>
            <a:r>
              <a:rPr lang="en-US" sz="2200" b="0" i="0" u="none" strike="noStrike" cap="none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Promotion Layer</a:t>
            </a:r>
            <a:endParaRPr sz="2200" b="0" i="0" u="none" strike="noStrike" cap="none"/>
          </a:p>
        </p:txBody>
      </p:sp>
      <p:sp>
        <p:nvSpPr>
          <p:cNvPr id="219" name="Google Shape;219;p26"/>
          <p:cNvSpPr/>
          <p:nvPr/>
        </p:nvSpPr>
        <p:spPr>
          <a:xfrm>
            <a:off x="6416993" y="4757499"/>
            <a:ext cx="5619750" cy="346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1700"/>
              <a:buFont typeface="DM Sans"/>
              <a:buNone/>
            </a:pPr>
            <a:r>
              <a:rPr lang="en-US" sz="1700" b="0" i="0" u="none" strike="noStrike" cap="none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Competitive offers to counter lower-priced alternatives.</a:t>
            </a:r>
            <a:endParaRPr sz="1700" b="0" i="0" u="none" strike="noStrike" cap="none"/>
          </a:p>
        </p:txBody>
      </p:sp>
      <p:sp>
        <p:nvSpPr>
          <p:cNvPr id="220" name="Google Shape;220;p26"/>
          <p:cNvSpPr/>
          <p:nvPr/>
        </p:nvSpPr>
        <p:spPr>
          <a:xfrm>
            <a:off x="6254472" y="5332571"/>
            <a:ext cx="7563564" cy="15240"/>
          </a:xfrm>
          <a:prstGeom prst="roundRect">
            <a:avLst>
              <a:gd name="adj" fmla="val 597101"/>
            </a:avLst>
          </a:prstGeom>
          <a:solidFill>
            <a:srgbClr val="8D24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1" name="Google Shape;221;p26" descr="preencode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1051" y="5374838"/>
            <a:ext cx="6491288" cy="1265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6" descr="preencoded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84295" y="5817394"/>
            <a:ext cx="304681" cy="380762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6"/>
          <p:cNvSpPr/>
          <p:nvPr/>
        </p:nvSpPr>
        <p:spPr>
          <a:xfrm>
            <a:off x="7498913" y="5591413"/>
            <a:ext cx="2932748" cy="356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2200"/>
              <a:buFont typeface="Dela Gothic One"/>
              <a:buNone/>
            </a:pPr>
            <a:r>
              <a:rPr lang="en-US" sz="2200" b="0" i="0" u="none" strike="noStrike" cap="none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Awareness Layer</a:t>
            </a:r>
            <a:endParaRPr sz="2200" b="0" i="0" u="none" strike="noStrike" cap="none"/>
          </a:p>
        </p:txBody>
      </p:sp>
      <p:sp>
        <p:nvSpPr>
          <p:cNvPr id="224" name="Google Shape;224;p26"/>
          <p:cNvSpPr/>
          <p:nvPr/>
        </p:nvSpPr>
        <p:spPr>
          <a:xfrm>
            <a:off x="7498913" y="6077545"/>
            <a:ext cx="5154573" cy="346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1700"/>
              <a:buFont typeface="DM Sans"/>
              <a:buNone/>
            </a:pPr>
            <a:r>
              <a:rPr lang="en-US" sz="1700" b="0" i="0" u="none" strike="noStrike" cap="none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Introduction to new Miimo range. Brand positioning.</a:t>
            </a:r>
            <a:endParaRPr sz="1700" b="0" i="0" u="none" strike="noStrike" cap="none"/>
          </a:p>
        </p:txBody>
      </p:sp>
      <p:sp>
        <p:nvSpPr>
          <p:cNvPr id="225" name="Google Shape;225;p26"/>
          <p:cNvSpPr/>
          <p:nvPr/>
        </p:nvSpPr>
        <p:spPr>
          <a:xfrm>
            <a:off x="12190200" y="7700525"/>
            <a:ext cx="2440200" cy="442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7"/>
          <p:cNvSpPr/>
          <p:nvPr/>
        </p:nvSpPr>
        <p:spPr>
          <a:xfrm>
            <a:off x="758309" y="1588770"/>
            <a:ext cx="11227500" cy="7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842"/>
              </a:lnSpc>
              <a:spcBef>
                <a:spcPts val="0"/>
              </a:spcBef>
              <a:spcAft>
                <a:spcPts val="0"/>
              </a:spcAft>
              <a:buClr>
                <a:srgbClr val="FAEBEB"/>
              </a:buClr>
              <a:buSzPts val="4450"/>
              <a:buFont typeface="Dela Gothic One"/>
              <a:buNone/>
            </a:pPr>
            <a:r>
              <a:rPr lang="en-US" sz="4450" b="0" i="0" u="none" strike="noStrike" cap="none">
                <a:solidFill>
                  <a:srgbClr val="FAEBEB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Multi-Layer Messaging Approach</a:t>
            </a:r>
            <a:endParaRPr sz="4450" b="0" i="0" u="none" strike="noStrike" cap="none"/>
          </a:p>
        </p:txBody>
      </p:sp>
      <p:sp>
        <p:nvSpPr>
          <p:cNvPr id="232" name="Google Shape;232;p27"/>
          <p:cNvSpPr/>
          <p:nvPr/>
        </p:nvSpPr>
        <p:spPr>
          <a:xfrm>
            <a:off x="11423948" y="2951325"/>
            <a:ext cx="2563200" cy="3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2200"/>
              <a:buFont typeface="Dela Gothic One"/>
              <a:buNone/>
            </a:pPr>
            <a:r>
              <a:rPr lang="en-US" sz="2200" b="0" i="0" u="none" strike="noStrike" cap="none" dirty="0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Dealer Layer</a:t>
            </a:r>
            <a:endParaRPr sz="2200" b="0" i="0" u="none" strike="noStrike" cap="none" dirty="0"/>
          </a:p>
        </p:txBody>
      </p:sp>
      <p:sp>
        <p:nvSpPr>
          <p:cNvPr id="233" name="Google Shape;233;p27"/>
          <p:cNvSpPr/>
          <p:nvPr/>
        </p:nvSpPr>
        <p:spPr>
          <a:xfrm>
            <a:off x="5813693" y="2951317"/>
            <a:ext cx="2850600" cy="3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2200"/>
              <a:buFont typeface="Dela Gothic One"/>
              <a:buNone/>
            </a:pPr>
            <a:r>
              <a:rPr lang="en-US" sz="2200" b="0" i="0" u="none" strike="noStrike" cap="none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Promotion Layer</a:t>
            </a:r>
            <a:endParaRPr sz="2200" b="0" i="0" u="none" strike="noStrike" cap="none"/>
          </a:p>
        </p:txBody>
      </p:sp>
      <p:sp>
        <p:nvSpPr>
          <p:cNvPr id="234" name="Google Shape;234;p27"/>
          <p:cNvSpPr/>
          <p:nvPr/>
        </p:nvSpPr>
        <p:spPr>
          <a:xfrm>
            <a:off x="758288" y="2951313"/>
            <a:ext cx="2932800" cy="3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FFE5E5"/>
              </a:buClr>
              <a:buSzPts val="2200"/>
              <a:buFont typeface="Dela Gothic One"/>
              <a:buNone/>
            </a:pPr>
            <a:r>
              <a:rPr lang="en-US" sz="2200" b="0" i="0" u="none" strike="noStrike" cap="none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Awareness Layer</a:t>
            </a:r>
            <a:endParaRPr sz="2200" b="0" i="0" u="none" strike="noStrike" cap="none"/>
          </a:p>
        </p:txBody>
      </p:sp>
      <p:sp>
        <p:nvSpPr>
          <p:cNvPr id="235" name="Google Shape;235;p27"/>
          <p:cNvSpPr/>
          <p:nvPr/>
        </p:nvSpPr>
        <p:spPr>
          <a:xfrm>
            <a:off x="12190200" y="7700525"/>
            <a:ext cx="2440200" cy="442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7" name="Google Shape;237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90425" y="3962625"/>
            <a:ext cx="6556624" cy="325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Miimo_15s_9x16 NL (1).mp4">
            <a:hlinkClick r:id="" action="ppaction://media"/>
            <a:extLst>
              <a:ext uri="{FF2B5EF4-FFF2-40B4-BE49-F238E27FC236}">
                <a16:creationId xmlns:a16="http://schemas.microsoft.com/office/drawing/2014/main" id="{E70C7FEA-5C45-9F8B-9F38-ACFF124E46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1906" y="3704133"/>
            <a:ext cx="2440200" cy="4338133"/>
          </a:xfrm>
          <a:prstGeom prst="rect">
            <a:avLst/>
          </a:prstGeom>
        </p:spPr>
      </p:pic>
      <p:pic>
        <p:nvPicPr>
          <p:cNvPr id="3" name="HON2403-dealer campaign DOOH-1080x1920-FR-Waterloo (1).mp4">
            <a:hlinkClick r:id="" action="ppaction://media"/>
            <a:extLst>
              <a:ext uri="{FF2B5EF4-FFF2-40B4-BE49-F238E27FC236}">
                <a16:creationId xmlns:a16="http://schemas.microsoft.com/office/drawing/2014/main" id="{CDA53583-4271-264E-3F4A-44AFFA9124C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03608" y="3524054"/>
            <a:ext cx="2541494" cy="45182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525</Words>
  <Application>Microsoft Macintosh PowerPoint</Application>
  <PresentationFormat>Personnalisé</PresentationFormat>
  <Paragraphs>105</Paragraphs>
  <Slides>13</Slides>
  <Notes>13</Notes>
  <HiddenSlides>0</HiddenSlides>
  <MMClips>2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0" baseType="lpstr">
      <vt:lpstr>Dela Gothic One</vt:lpstr>
      <vt:lpstr>Montserrat Light</vt:lpstr>
      <vt:lpstr>Calibri</vt:lpstr>
      <vt:lpstr>Arial</vt:lpstr>
      <vt:lpstr>Inter</vt:lpstr>
      <vt:lpstr>DM Sans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Deborah Bergiers</cp:lastModifiedBy>
  <cp:revision>1</cp:revision>
  <dcterms:modified xsi:type="dcterms:W3CDTF">2025-05-09T06:03:20Z</dcterms:modified>
</cp:coreProperties>
</file>