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4"/>
  </p:sldMasterIdLst>
  <p:notesMasterIdLst>
    <p:notesMasterId r:id="rId16"/>
  </p:notesMasterIdLst>
  <p:sldIdLst>
    <p:sldId id="2147378067" r:id="rId5"/>
    <p:sldId id="2147378060" r:id="rId6"/>
    <p:sldId id="2147378134" r:id="rId7"/>
    <p:sldId id="2147378133" r:id="rId8"/>
    <p:sldId id="2147378140" r:id="rId9"/>
    <p:sldId id="2147378135" r:id="rId10"/>
    <p:sldId id="2147378136" r:id="rId11"/>
    <p:sldId id="2147378137" r:id="rId12"/>
    <p:sldId id="2147378138" r:id="rId13"/>
    <p:sldId id="2147378139" r:id="rId14"/>
    <p:sldId id="2147378141" r:id="rId15"/>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BF7"/>
    <a:srgbClr val="3B3EBA"/>
    <a:srgbClr val="FF7F60"/>
    <a:srgbClr val="292B83"/>
    <a:srgbClr val="FEBD52"/>
    <a:srgbClr val="FB7F60"/>
    <a:srgbClr val="F94583"/>
    <a:srgbClr val="F9F871"/>
    <a:srgbClr val="BB30A6"/>
    <a:srgbClr val="7072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0AC993-BCF4-4409-A994-4473CC05AA0B}" v="5365" dt="2025-05-08T10:06:37.625"/>
    <p1510:client id="{55CB33A2-3F5C-4B0B-81CF-B2A52FE8CD77}" v="45" dt="2025-05-09T08:00:26.284"/>
  </p1510:revLst>
</p1510:revInfo>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95730" autoAdjust="0"/>
  </p:normalViewPr>
  <p:slideViewPr>
    <p:cSldViewPr snapToGrid="0">
      <p:cViewPr>
        <p:scale>
          <a:sx n="90" d="100"/>
          <a:sy n="90" d="100"/>
        </p:scale>
        <p:origin x="1368" y="786"/>
      </p:cViewPr>
      <p:guideLst/>
    </p:cSldViewPr>
  </p:slideViewPr>
  <p:notesTextViewPr>
    <p:cViewPr>
      <p:scale>
        <a:sx n="1" d="1"/>
        <a:sy n="1" d="1"/>
      </p:scale>
      <p:origin x="0" y="0"/>
    </p:cViewPr>
  </p:notesTextViewPr>
  <p:notesViewPr>
    <p:cSldViewPr snapToGrid="0">
      <p:cViewPr varScale="1">
        <p:scale>
          <a:sx n="83" d="100"/>
          <a:sy n="83" d="100"/>
        </p:scale>
        <p:origin x="385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Share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669-4C4B-9D6E-4CBC8865A57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D85A-40A2-BFD5-B896C0393EC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669-4C4B-9D6E-4CBC8865A57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Owned</c:v>
                </c:pt>
                <c:pt idx="1">
                  <c:v>Earned</c:v>
                </c:pt>
                <c:pt idx="2">
                  <c:v>Paid</c:v>
                </c:pt>
              </c:strCache>
            </c:strRef>
          </c:cat>
          <c:val>
            <c:numRef>
              <c:f>Sheet1!$B$2:$B$4</c:f>
              <c:numCache>
                <c:formatCode>General</c:formatCode>
                <c:ptCount val="3"/>
                <c:pt idx="0">
                  <c:v>3</c:v>
                </c:pt>
                <c:pt idx="1">
                  <c:v>10</c:v>
                </c:pt>
                <c:pt idx="2">
                  <c:v>5</c:v>
                </c:pt>
              </c:numCache>
            </c:numRef>
          </c:val>
          <c:extLst>
            <c:ext xmlns:c16="http://schemas.microsoft.com/office/drawing/2014/chart" uri="{C3380CC4-5D6E-409C-BE32-E72D297353CC}">
              <c16:uniqueId val="{00000000-D85A-40A2-BFD5-B896C0393EC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69948348724371"/>
          <c:y val="5.3955872980419442E-2"/>
          <c:w val="0.59060103302551259"/>
          <c:h val="0.81234333015340354"/>
        </c:manualLayout>
      </c:layout>
      <c:doughnutChart>
        <c:varyColors val="1"/>
        <c:ser>
          <c:idx val="0"/>
          <c:order val="0"/>
          <c:tx>
            <c:strRef>
              <c:f>Sheet1!$B$1</c:f>
              <c:strCache>
                <c:ptCount val="1"/>
                <c:pt idx="0">
                  <c:v>Share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854-4DE4-96F5-B1376DAA724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854-4DE4-96F5-B1376DAA724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854-4DE4-96F5-B1376DAA724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Owned</c:v>
                </c:pt>
                <c:pt idx="1">
                  <c:v>Earned</c:v>
                </c:pt>
                <c:pt idx="2">
                  <c:v>Paid</c:v>
                </c:pt>
              </c:strCache>
            </c:strRef>
          </c:cat>
          <c:val>
            <c:numRef>
              <c:f>Sheet1!$B$2:$B$4</c:f>
              <c:numCache>
                <c:formatCode>General</c:formatCode>
                <c:ptCount val="3"/>
                <c:pt idx="0">
                  <c:v>2</c:v>
                </c:pt>
                <c:pt idx="1">
                  <c:v>7</c:v>
                </c:pt>
                <c:pt idx="2">
                  <c:v>11</c:v>
                </c:pt>
              </c:numCache>
            </c:numRef>
          </c:val>
          <c:extLst>
            <c:ext xmlns:c16="http://schemas.microsoft.com/office/drawing/2014/chart" uri="{C3380CC4-5D6E-409C-BE32-E72D297353CC}">
              <c16:uniqueId val="{00000006-2854-4DE4-96F5-B1376DAA724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69948348724371"/>
          <c:y val="5.3955872980419442E-2"/>
          <c:w val="0.59060103302551259"/>
          <c:h val="0.81234333015340354"/>
        </c:manualLayout>
      </c:layout>
      <c:doughnutChart>
        <c:varyColors val="1"/>
        <c:ser>
          <c:idx val="0"/>
          <c:order val="0"/>
          <c:tx>
            <c:strRef>
              <c:f>Sheet1!$B$1</c:f>
              <c:strCache>
                <c:ptCount val="1"/>
                <c:pt idx="0">
                  <c:v>Share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8AB-4DCC-9008-CA9078E34A1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8AB-4DCC-9008-CA9078E34A1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8AB-4DCC-9008-CA9078E34A1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Owned</c:v>
                </c:pt>
                <c:pt idx="1">
                  <c:v>Earned</c:v>
                </c:pt>
                <c:pt idx="2">
                  <c:v>Paid</c:v>
                </c:pt>
              </c:strCache>
            </c:strRef>
          </c:cat>
          <c:val>
            <c:numRef>
              <c:f>Sheet1!$B$2:$B$4</c:f>
              <c:numCache>
                <c:formatCode>General</c:formatCode>
                <c:ptCount val="3"/>
                <c:pt idx="0">
                  <c:v>1</c:v>
                </c:pt>
                <c:pt idx="1">
                  <c:v>3</c:v>
                </c:pt>
                <c:pt idx="2">
                  <c:v>10</c:v>
                </c:pt>
              </c:numCache>
            </c:numRef>
          </c:val>
          <c:extLst>
            <c:ext xmlns:c16="http://schemas.microsoft.com/office/drawing/2014/chart" uri="{C3380CC4-5D6E-409C-BE32-E72D297353CC}">
              <c16:uniqueId val="{00000006-78AB-4DCC-9008-CA9078E34A1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593908B-F670-9CA9-1D9A-8098F95BE61D}"/>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BE" sz="1200" b="0" i="0" u="none" strike="noStrike" kern="1200" cap="none" spc="0" baseline="0">
                <a:solidFill>
                  <a:srgbClr val="000000"/>
                </a:solidFill>
                <a:uFillTx/>
                <a:latin typeface="Calibri"/>
              </a:defRPr>
            </a:lvl1pPr>
          </a:lstStyle>
          <a:p>
            <a:pPr lvl="0"/>
            <a:endParaRPr lang="en-BE"/>
          </a:p>
        </p:txBody>
      </p:sp>
      <p:sp>
        <p:nvSpPr>
          <p:cNvPr id="3" name="Date Placeholder 2">
            <a:extLst>
              <a:ext uri="{FF2B5EF4-FFF2-40B4-BE49-F238E27FC236}">
                <a16:creationId xmlns:a16="http://schemas.microsoft.com/office/drawing/2014/main" id="{6C6F9205-8931-3A19-EACE-779D5F82246C}"/>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BE" sz="1200" b="0" i="0" u="none" strike="noStrike" kern="1200" cap="none" spc="0" baseline="0">
                <a:solidFill>
                  <a:srgbClr val="000000"/>
                </a:solidFill>
                <a:uFillTx/>
                <a:latin typeface="Calibri"/>
              </a:defRPr>
            </a:lvl1pPr>
          </a:lstStyle>
          <a:p>
            <a:pPr lvl="0"/>
            <a:fld id="{5A913442-C243-499B-97E7-365334DC6357}" type="datetime1">
              <a:rPr lang="en-BE"/>
              <a:pPr lvl="0"/>
              <a:t>08/05/2025</a:t>
            </a:fld>
            <a:endParaRPr lang="en-BE"/>
          </a:p>
        </p:txBody>
      </p:sp>
      <p:sp>
        <p:nvSpPr>
          <p:cNvPr id="4" name="Slide Image Placeholder 3">
            <a:extLst>
              <a:ext uri="{FF2B5EF4-FFF2-40B4-BE49-F238E27FC236}">
                <a16:creationId xmlns:a16="http://schemas.microsoft.com/office/drawing/2014/main" id="{F0AF97A3-581F-B223-3C81-0FA5A037CDD8}"/>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F5BD49D1-E310-0C42-5978-5D4F8C0F4F56}"/>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6" name="Footer Placeholder 5">
            <a:extLst>
              <a:ext uri="{FF2B5EF4-FFF2-40B4-BE49-F238E27FC236}">
                <a16:creationId xmlns:a16="http://schemas.microsoft.com/office/drawing/2014/main" id="{9EFF083E-09BA-0542-B7B6-9B43214185D4}"/>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BE" sz="1200" b="0" i="0" u="none" strike="noStrike" kern="1200" cap="none" spc="0" baseline="0">
                <a:solidFill>
                  <a:srgbClr val="000000"/>
                </a:solidFill>
                <a:uFillTx/>
                <a:latin typeface="Calibri"/>
              </a:defRPr>
            </a:lvl1pPr>
          </a:lstStyle>
          <a:p>
            <a:pPr lvl="0"/>
            <a:endParaRPr lang="en-BE"/>
          </a:p>
        </p:txBody>
      </p:sp>
      <p:sp>
        <p:nvSpPr>
          <p:cNvPr id="7" name="Slide Number Placeholder 6">
            <a:extLst>
              <a:ext uri="{FF2B5EF4-FFF2-40B4-BE49-F238E27FC236}">
                <a16:creationId xmlns:a16="http://schemas.microsoft.com/office/drawing/2014/main" id="{3B476EBB-D263-1DBB-0970-89711EA83502}"/>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BE" sz="1200" b="0" i="0" u="none" strike="noStrike" kern="1200" cap="none" spc="0" baseline="0">
                <a:solidFill>
                  <a:srgbClr val="000000"/>
                </a:solidFill>
                <a:uFillTx/>
                <a:latin typeface="Calibri"/>
              </a:defRPr>
            </a:lvl1pPr>
          </a:lstStyle>
          <a:p>
            <a:pPr lvl="0"/>
            <a:fld id="{B3F8300E-0AF7-4338-BABC-740DE65B0BF5}" type="slidenum">
              <a:t>‹#›</a:t>
            </a:fld>
            <a:endParaRPr lang="en-BE"/>
          </a:p>
        </p:txBody>
      </p:sp>
    </p:spTree>
    <p:extLst>
      <p:ext uri="{BB962C8B-B14F-4D97-AF65-F5344CB8AC3E}">
        <p14:creationId xmlns:p14="http://schemas.microsoft.com/office/powerpoint/2010/main" val="117069044"/>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21F120-B263-DEC1-C214-22DBFFC78C3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82557BB-481D-47CD-89C2-C8EB473D87E8}"/>
              </a:ext>
            </a:extLst>
          </p:cNvPr>
          <p:cNvSpPr txBox="1">
            <a:spLocks noGrp="1"/>
          </p:cNvSpPr>
          <p:nvPr>
            <p:ph type="body" sz="quarter" idx="1"/>
          </p:nvPr>
        </p:nvSpPr>
        <p:spPr/>
        <p:txBody>
          <a:bodyPr/>
          <a:lstStyle/>
          <a:p>
            <a:endParaRPr lang="en-BE"/>
          </a:p>
        </p:txBody>
      </p:sp>
      <p:sp>
        <p:nvSpPr>
          <p:cNvPr id="4" name="Slide Number Placeholder 3">
            <a:extLst>
              <a:ext uri="{FF2B5EF4-FFF2-40B4-BE49-F238E27FC236}">
                <a16:creationId xmlns:a16="http://schemas.microsoft.com/office/drawing/2014/main" id="{8D3CA03D-91CE-9134-250B-463899AD91C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6075F9E-0F41-4A18-A0D2-6EA580A33680}" type="slidenum">
              <a:t>1</a:t>
            </a:fld>
            <a:endParaRPr lang="en-B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018954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21F120-B263-DEC1-C214-22DBFFC78C3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82557BB-481D-47CD-89C2-C8EB473D87E8}"/>
              </a:ext>
            </a:extLst>
          </p:cNvPr>
          <p:cNvSpPr txBox="1">
            <a:spLocks noGrp="1"/>
          </p:cNvSpPr>
          <p:nvPr>
            <p:ph type="body" sz="quarter" idx="1"/>
          </p:nvPr>
        </p:nvSpPr>
        <p:spPr/>
        <p:txBody>
          <a:bodyPr/>
          <a:lstStyle/>
          <a:p>
            <a:endParaRPr lang="en-BE"/>
          </a:p>
        </p:txBody>
      </p:sp>
      <p:sp>
        <p:nvSpPr>
          <p:cNvPr id="4" name="Slide Number Placeholder 3">
            <a:extLst>
              <a:ext uri="{FF2B5EF4-FFF2-40B4-BE49-F238E27FC236}">
                <a16:creationId xmlns:a16="http://schemas.microsoft.com/office/drawing/2014/main" id="{8D3CA03D-91CE-9134-250B-463899AD91C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6075F9E-0F41-4A18-A0D2-6EA580A33680}" type="slidenum">
              <a:t>10</a:t>
            </a:fld>
            <a:endParaRPr lang="en-B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950782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21F120-B263-DEC1-C214-22DBFFC78C3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82557BB-481D-47CD-89C2-C8EB473D87E8}"/>
              </a:ext>
            </a:extLst>
          </p:cNvPr>
          <p:cNvSpPr txBox="1">
            <a:spLocks noGrp="1"/>
          </p:cNvSpPr>
          <p:nvPr>
            <p:ph type="body" sz="quarter" idx="1"/>
          </p:nvPr>
        </p:nvSpPr>
        <p:spPr/>
        <p:txBody>
          <a:bodyPr/>
          <a:lstStyle/>
          <a:p>
            <a:endParaRPr lang="en-BE"/>
          </a:p>
        </p:txBody>
      </p:sp>
      <p:sp>
        <p:nvSpPr>
          <p:cNvPr id="4" name="Slide Number Placeholder 3">
            <a:extLst>
              <a:ext uri="{FF2B5EF4-FFF2-40B4-BE49-F238E27FC236}">
                <a16:creationId xmlns:a16="http://schemas.microsoft.com/office/drawing/2014/main" id="{8D3CA03D-91CE-9134-250B-463899AD91C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6075F9E-0F41-4A18-A0D2-6EA580A33680}" type="slidenum">
              <a:t>2</a:t>
            </a:fld>
            <a:endParaRPr lang="en-B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440102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21F120-B263-DEC1-C214-22DBFFC78C3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82557BB-481D-47CD-89C2-C8EB473D87E8}"/>
              </a:ext>
            </a:extLst>
          </p:cNvPr>
          <p:cNvSpPr txBox="1">
            <a:spLocks noGrp="1"/>
          </p:cNvSpPr>
          <p:nvPr>
            <p:ph type="body" sz="quarter" idx="1"/>
          </p:nvPr>
        </p:nvSpPr>
        <p:spPr/>
        <p:txBody>
          <a:bodyPr/>
          <a:lstStyle/>
          <a:p>
            <a:endParaRPr lang="en-BE"/>
          </a:p>
        </p:txBody>
      </p:sp>
      <p:sp>
        <p:nvSpPr>
          <p:cNvPr id="4" name="Slide Number Placeholder 3">
            <a:extLst>
              <a:ext uri="{FF2B5EF4-FFF2-40B4-BE49-F238E27FC236}">
                <a16:creationId xmlns:a16="http://schemas.microsoft.com/office/drawing/2014/main" id="{8D3CA03D-91CE-9134-250B-463899AD91C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6075F9E-0F41-4A18-A0D2-6EA580A33680}" type="slidenum">
              <a:t>3</a:t>
            </a:fld>
            <a:endParaRPr lang="en-B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165149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21F120-B263-DEC1-C214-22DBFFC78C3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82557BB-481D-47CD-89C2-C8EB473D87E8}"/>
              </a:ext>
            </a:extLst>
          </p:cNvPr>
          <p:cNvSpPr txBox="1">
            <a:spLocks noGrp="1"/>
          </p:cNvSpPr>
          <p:nvPr>
            <p:ph type="body" sz="quarter" idx="1"/>
          </p:nvPr>
        </p:nvSpPr>
        <p:spPr/>
        <p:txBody>
          <a:bodyPr/>
          <a:lstStyle/>
          <a:p>
            <a:endParaRPr lang="en-BE"/>
          </a:p>
        </p:txBody>
      </p:sp>
      <p:sp>
        <p:nvSpPr>
          <p:cNvPr id="4" name="Slide Number Placeholder 3">
            <a:extLst>
              <a:ext uri="{FF2B5EF4-FFF2-40B4-BE49-F238E27FC236}">
                <a16:creationId xmlns:a16="http://schemas.microsoft.com/office/drawing/2014/main" id="{8D3CA03D-91CE-9134-250B-463899AD91C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6075F9E-0F41-4A18-A0D2-6EA580A33680}" type="slidenum">
              <a:t>4</a:t>
            </a:fld>
            <a:endParaRPr lang="en-B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118875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21F120-B263-DEC1-C214-22DBFFC78C3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82557BB-481D-47CD-89C2-C8EB473D87E8}"/>
              </a:ext>
            </a:extLst>
          </p:cNvPr>
          <p:cNvSpPr txBox="1">
            <a:spLocks noGrp="1"/>
          </p:cNvSpPr>
          <p:nvPr>
            <p:ph type="body" sz="quarter" idx="1"/>
          </p:nvPr>
        </p:nvSpPr>
        <p:spPr/>
        <p:txBody>
          <a:bodyPr/>
          <a:lstStyle/>
          <a:p>
            <a:endParaRPr lang="en-BE"/>
          </a:p>
        </p:txBody>
      </p:sp>
      <p:sp>
        <p:nvSpPr>
          <p:cNvPr id="4" name="Slide Number Placeholder 3">
            <a:extLst>
              <a:ext uri="{FF2B5EF4-FFF2-40B4-BE49-F238E27FC236}">
                <a16:creationId xmlns:a16="http://schemas.microsoft.com/office/drawing/2014/main" id="{8D3CA03D-91CE-9134-250B-463899AD91C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6075F9E-0F41-4A18-A0D2-6EA580A33680}" type="slidenum">
              <a:t>5</a:t>
            </a:fld>
            <a:endParaRPr lang="en-B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974168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21F120-B263-DEC1-C214-22DBFFC78C3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82557BB-481D-47CD-89C2-C8EB473D87E8}"/>
              </a:ext>
            </a:extLst>
          </p:cNvPr>
          <p:cNvSpPr txBox="1">
            <a:spLocks noGrp="1"/>
          </p:cNvSpPr>
          <p:nvPr>
            <p:ph type="body" sz="quarter" idx="1"/>
          </p:nvPr>
        </p:nvSpPr>
        <p:spPr/>
        <p:txBody>
          <a:bodyPr/>
          <a:lstStyle/>
          <a:p>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Step 1 : Curiosity and excitement</a:t>
            </a:r>
            <a:endParaRPr lang="en-BE" sz="1400" b="1"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BE" sz="1400" b="1"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From the very beginning, we believed that the power of Paid/Earned synergy as complementary forces, like yin and yang, would be the key of our success. </a:t>
            </a:r>
            <a:endParaRPr lang="en-BE" sz="1400" b="1"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BE" sz="1400" b="1"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Curiosity and excitement are the emotions we wanted to generate above all for the teasing phase. We segmented our potential in two audience clusters, those who brought credibility (tech aficionados and Samsung lovers) and those who brought amplification (Gen Z via relevant brand ambassadors).</a:t>
            </a:r>
            <a:endParaRPr lang="en-BE" sz="1400" b="1"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BE" sz="1400" b="1"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On one hand, we developed </a:t>
            </a:r>
            <a:r>
              <a:rPr lang="en-GB" sz="1200" b="1" dirty="0">
                <a:solidFill>
                  <a:schemeClr val="accent1"/>
                </a:solidFill>
                <a:effectLst/>
                <a:latin typeface="Calibri Light" panose="020F0302020204030204" pitchFamily="34" charset="0"/>
                <a:ea typeface="Times New Roman" panose="02020603050405020304" pitchFamily="18" charset="0"/>
                <a:cs typeface="Times New Roman" panose="02020603050405020304" pitchFamily="18" charset="0"/>
              </a:rPr>
              <a:t>keynote sessions</a:t>
            </a:r>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 featuring top-tier speakers like Steven Van </a:t>
            </a:r>
            <a:r>
              <a:rPr lang="en-GB" sz="1200" b="1" dirty="0" err="1">
                <a:effectLst/>
                <a:latin typeface="Calibri Light" panose="020F0302020204030204" pitchFamily="34" charset="0"/>
                <a:ea typeface="Times New Roman" panose="02020603050405020304" pitchFamily="18" charset="0"/>
                <a:cs typeface="Times New Roman" panose="02020603050405020304" pitchFamily="18" charset="0"/>
              </a:rPr>
              <a:t>Belleghem</a:t>
            </a:r>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 amplifying the impact of Galaxy AI features, combined with tech content tailored for our brand and tech enthusiasts.</a:t>
            </a:r>
            <a:endParaRPr lang="en-BE" sz="1400" b="1"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BE" sz="1400" b="1"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On the other hand, to generate excitement among ambassadors and younger audiences, we also developed formats enhancing creativity. We introduced the </a:t>
            </a:r>
            <a:r>
              <a:rPr lang="en-GB" sz="1200" b="1" dirty="0" err="1">
                <a:solidFill>
                  <a:schemeClr val="accent1"/>
                </a:solidFill>
                <a:effectLst/>
                <a:latin typeface="Calibri Light" panose="020F0302020204030204" pitchFamily="34" charset="0"/>
                <a:ea typeface="Times New Roman" panose="02020603050405020304" pitchFamily="18" charset="0"/>
                <a:cs typeface="Times New Roman" panose="02020603050405020304" pitchFamily="18" charset="0"/>
              </a:rPr>
              <a:t>TikTok</a:t>
            </a:r>
            <a:r>
              <a:rPr lang="en-GB" sz="1200" b="1" dirty="0">
                <a:solidFill>
                  <a:schemeClr val="accent1"/>
                </a:solidFill>
                <a:effectLst/>
                <a:latin typeface="Calibri Light" panose="020F0302020204030204" pitchFamily="34" charset="0"/>
                <a:ea typeface="Times New Roman" panose="02020603050405020304" pitchFamily="18" charset="0"/>
                <a:cs typeface="Times New Roman" panose="02020603050405020304" pitchFamily="18" charset="0"/>
              </a:rPr>
              <a:t> Perfect Circle Challenge</a:t>
            </a:r>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 It quickly became one of the top 10 Belgian </a:t>
            </a:r>
            <a:r>
              <a:rPr lang="en-GB" sz="1200" b="1" dirty="0" err="1">
                <a:effectLst/>
                <a:latin typeface="Calibri Light" panose="020F0302020204030204" pitchFamily="34" charset="0"/>
                <a:ea typeface="Times New Roman" panose="02020603050405020304" pitchFamily="18" charset="0"/>
                <a:cs typeface="Times New Roman" panose="02020603050405020304" pitchFamily="18" charset="0"/>
              </a:rPr>
              <a:t>TikTok</a:t>
            </a:r>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 effects, sparking community engagement and positive feedback.</a:t>
            </a:r>
            <a:endParaRPr lang="en-BE" sz="1400" b="1"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BE" sz="1400" b="1"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Then came a major moment—the Galaxy S24 </a:t>
            </a:r>
            <a:r>
              <a:rPr lang="en-GB" sz="1200" b="1" dirty="0">
                <a:solidFill>
                  <a:schemeClr val="accent1"/>
                </a:solidFill>
                <a:effectLst/>
                <a:latin typeface="Calibri Light" panose="020F0302020204030204" pitchFamily="34" charset="0"/>
                <a:ea typeface="Times New Roman" panose="02020603050405020304" pitchFamily="18" charset="0"/>
                <a:cs typeface="Times New Roman" panose="02020603050405020304" pitchFamily="18" charset="0"/>
              </a:rPr>
              <a:t>Unpacked event</a:t>
            </a:r>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 With more than 15 Belgian content creators and AI artists, the S24 was revealed through local storytelling and hands-on demonstrations. This content—initially created for Earned—became the foundation for Paid Media amplification, proving that Earned and Paid are not separate tracks, but a reinforcing loop. The impact? More than 30,000 organic prospects reached, plus an additional 600,000 through ambassador channels.</a:t>
            </a:r>
            <a:endParaRPr lang="en-BE" sz="1400" b="1"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BE" sz="1400" b="1"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Local ambassadors didn’t just create content—they showcased the product in real-life setups, and then captured those media installations in follow-up stories, turning offline experiences into digital momentum.</a:t>
            </a:r>
            <a:endParaRPr lang="en-BE" sz="1400" b="1"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BE" sz="1400" b="1"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As the teasing phase gained momentum, over 100 articles were published by professional press, driving 11 million organic impressions. The sentiment shift was striking—48% positive sentiment, compared to just 5% in 2023.</a:t>
            </a:r>
            <a:endParaRPr lang="en-BE" sz="1400" b="1"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And before the pre-order phase even started, we invited early birds—loyal CRM users, tech lovers, and craft enthusiasts—giving them exclusive first access to the new Galaxy S24 with </a:t>
            </a:r>
            <a:r>
              <a:rPr lang="en-GB" sz="1200" b="1" dirty="0">
                <a:solidFill>
                  <a:schemeClr val="accent1"/>
                </a:solidFill>
                <a:effectLst/>
                <a:latin typeface="Calibri Light" panose="020F0302020204030204" pitchFamily="34" charset="0"/>
                <a:ea typeface="Times New Roman" panose="02020603050405020304" pitchFamily="18" charset="0"/>
                <a:cs typeface="Times New Roman" panose="02020603050405020304" pitchFamily="18" charset="0"/>
              </a:rPr>
              <a:t>Lead generation ads </a:t>
            </a:r>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in Meta and Snapchat.</a:t>
            </a:r>
            <a:endParaRPr lang="en-BE" sz="1400" b="1" dirty="0">
              <a:effectLst/>
              <a:latin typeface="Verdana" panose="020B0604030504040204" pitchFamily="34" charset="0"/>
              <a:ea typeface="Times New Roman" panose="02020603050405020304" pitchFamily="18" charset="0"/>
              <a:cs typeface="Times New Roman" panose="02020603050405020304" pitchFamily="18" charset="0"/>
            </a:endParaRPr>
          </a:p>
          <a:p>
            <a:endParaRPr lang="en-BE"/>
          </a:p>
        </p:txBody>
      </p:sp>
      <p:sp>
        <p:nvSpPr>
          <p:cNvPr id="4" name="Slide Number Placeholder 3">
            <a:extLst>
              <a:ext uri="{FF2B5EF4-FFF2-40B4-BE49-F238E27FC236}">
                <a16:creationId xmlns:a16="http://schemas.microsoft.com/office/drawing/2014/main" id="{8D3CA03D-91CE-9134-250B-463899AD91C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6075F9E-0F41-4A18-A0D2-6EA580A33680}" type="slidenum">
              <a:t>6</a:t>
            </a:fld>
            <a:endParaRPr lang="en-B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241217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21F120-B263-DEC1-C214-22DBFFC78C3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82557BB-481D-47CD-89C2-C8EB473D87E8}"/>
              </a:ext>
            </a:extLst>
          </p:cNvPr>
          <p:cNvSpPr txBox="1">
            <a:spLocks noGrp="1"/>
          </p:cNvSpPr>
          <p:nvPr>
            <p:ph type="body" sz="quarter" idx="1"/>
          </p:nvPr>
        </p:nvSpPr>
        <p:spPr/>
        <p:txBody>
          <a:bodyPr/>
          <a:lstStyle/>
          <a:p>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Step 2 : Race against the clock</a:t>
            </a:r>
            <a:endParaRPr lang="en-BE" sz="1400" b="1"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BE" sz="1400" b="1"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The first 2 weeks are crucial to our business success. That’s why, during this window, all attention was focused on the S24 launch.</a:t>
            </a:r>
            <a:endParaRPr lang="en-BE" sz="1400" b="1"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BE" sz="1400" b="1"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We went big and fast, deploying a high-reach media mix with </a:t>
            </a:r>
            <a:r>
              <a:rPr lang="en-GB" sz="1200" b="1" dirty="0">
                <a:solidFill>
                  <a:schemeClr val="accent1"/>
                </a:solidFill>
                <a:effectLst/>
                <a:latin typeface="Calibri Light" panose="020F0302020204030204" pitchFamily="34" charset="0"/>
                <a:ea typeface="Times New Roman" panose="02020603050405020304" pitchFamily="18" charset="0"/>
                <a:cs typeface="Times New Roman" panose="02020603050405020304" pitchFamily="18" charset="0"/>
              </a:rPr>
              <a:t>omnipresent video </a:t>
            </a:r>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and </a:t>
            </a:r>
            <a:r>
              <a:rPr lang="en-GB" sz="1200" b="1" dirty="0">
                <a:solidFill>
                  <a:schemeClr val="accent1"/>
                </a:solidFill>
                <a:effectLst/>
                <a:latin typeface="Calibri Light" panose="020F0302020204030204" pitchFamily="34" charset="0"/>
                <a:ea typeface="Times New Roman" panose="02020603050405020304" pitchFamily="18" charset="0"/>
                <a:cs typeface="Times New Roman" panose="02020603050405020304" pitchFamily="18" charset="0"/>
              </a:rPr>
              <a:t>massive impact</a:t>
            </a:r>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 We maximized TV-device advertising, from linear to connected TV, and combined it with high-impact display, social media dominance, and </a:t>
            </a:r>
            <a:r>
              <a:rPr lang="en-GB" sz="1200" b="1" dirty="0">
                <a:solidFill>
                  <a:schemeClr val="accent1"/>
                </a:solidFill>
                <a:effectLst/>
                <a:latin typeface="Calibri Light" panose="020F0302020204030204" pitchFamily="34" charset="0"/>
                <a:ea typeface="Times New Roman" panose="02020603050405020304" pitchFamily="18" charset="0"/>
                <a:cs typeface="Times New Roman" panose="02020603050405020304" pitchFamily="18" charset="0"/>
              </a:rPr>
              <a:t>strategic integrations </a:t>
            </a:r>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on platforms like Twitch Hero Slot, YouTube creator promotions, and Reddit, engaging younger audiences.</a:t>
            </a:r>
            <a:endParaRPr lang="en-BE" sz="1400" b="1"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A broad targeting approach ensured maximum visibility, while narrower targeting kept high-intent users locked in.</a:t>
            </a:r>
            <a:endParaRPr lang="en-BE" sz="1400" b="1"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BE" sz="1400" b="1"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Once again, leveraging local content, including </a:t>
            </a:r>
            <a:r>
              <a:rPr lang="en-GB" sz="1200" b="1" dirty="0">
                <a:solidFill>
                  <a:schemeClr val="accent1"/>
                </a:solidFill>
                <a:effectLst/>
                <a:latin typeface="Calibri Light" panose="020F0302020204030204" pitchFamily="34" charset="0"/>
                <a:ea typeface="Times New Roman" panose="02020603050405020304" pitchFamily="18" charset="0"/>
                <a:cs typeface="Times New Roman" panose="02020603050405020304" pitchFamily="18" charset="0"/>
              </a:rPr>
              <a:t>local ambassadors</a:t>
            </a:r>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 tech interviews, stories, and expert reviews, was key to building momentum throughout the pre-launch phase. Remaining authentic and credible while promoting a worldwide launch was an important aspect of our strategy, feeding off the POE ecosystem we were creating.</a:t>
            </a:r>
            <a:endParaRPr lang="en-BE" sz="1400" b="1" dirty="0">
              <a:effectLst/>
              <a:latin typeface="Verdana" panose="020B0604030504040204" pitchFamily="34" charset="0"/>
              <a:ea typeface="Times New Roman" panose="02020603050405020304" pitchFamily="18" charset="0"/>
              <a:cs typeface="Times New Roman" panose="02020603050405020304" pitchFamily="18" charset="0"/>
            </a:endParaRPr>
          </a:p>
          <a:p>
            <a:endParaRPr lang="en-BE"/>
          </a:p>
        </p:txBody>
      </p:sp>
      <p:sp>
        <p:nvSpPr>
          <p:cNvPr id="4" name="Slide Number Placeholder 3">
            <a:extLst>
              <a:ext uri="{FF2B5EF4-FFF2-40B4-BE49-F238E27FC236}">
                <a16:creationId xmlns:a16="http://schemas.microsoft.com/office/drawing/2014/main" id="{8D3CA03D-91CE-9134-250B-463899AD91C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6075F9E-0F41-4A18-A0D2-6EA580A33680}" type="slidenum">
              <a:t>7</a:t>
            </a:fld>
            <a:endParaRPr lang="en-B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31249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21F120-B263-DEC1-C214-22DBFFC78C3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82557BB-481D-47CD-89C2-C8EB473D87E8}"/>
              </a:ext>
            </a:extLst>
          </p:cNvPr>
          <p:cNvSpPr txBox="1">
            <a:spLocks noGrp="1"/>
          </p:cNvSpPr>
          <p:nvPr>
            <p:ph type="body" sz="quarter" idx="1"/>
          </p:nvPr>
        </p:nvSpPr>
        <p:spPr/>
        <p:txBody>
          <a:bodyPr/>
          <a:lstStyle/>
          <a:p>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Step 3 : The talk of the town</a:t>
            </a:r>
            <a:endParaRPr lang="en-BE" sz="1400" b="1"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BE" sz="1400" b="1"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And here it is—the launch on February 2nd. Galaxy AI made its return, now fully integrated with the new S24.</a:t>
            </a:r>
            <a:endParaRPr lang="en-BE" sz="1400" b="1"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BE" sz="1400" b="1"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To keep the excitement at its peak, we knew we had to stay top of mind, driving both consideration and preference for the first-ever AI phone. Our goal? To go big and bold.</a:t>
            </a:r>
            <a:endParaRPr lang="en-BE" sz="1400" b="1"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BE" sz="1400" b="1"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We maximized the stopping power with </a:t>
            </a:r>
            <a:r>
              <a:rPr lang="en-GB" sz="1200" b="1" dirty="0">
                <a:solidFill>
                  <a:schemeClr val="accent1"/>
                </a:solidFill>
                <a:effectLst/>
                <a:latin typeface="Calibri Light" panose="020F0302020204030204" pitchFamily="34" charset="0"/>
                <a:ea typeface="Times New Roman" panose="02020603050405020304" pitchFamily="18" charset="0"/>
                <a:cs typeface="Times New Roman" panose="02020603050405020304" pitchFamily="18" charset="0"/>
              </a:rPr>
              <a:t>disruptive formats and first-choice placements</a:t>
            </a:r>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 From “be first” formats on social media, to collaborating with Twitch streamers and local content creators, we built closer connections with our audience. But we didn’t stop there.</a:t>
            </a:r>
            <a:endParaRPr lang="en-BE" sz="1400" b="1"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BE" sz="1400" b="1"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We made a statement with the first-ever </a:t>
            </a:r>
            <a:r>
              <a:rPr lang="en-GB" sz="1200" b="1" dirty="0" err="1">
                <a:solidFill>
                  <a:schemeClr val="accent1"/>
                </a:solidFill>
                <a:effectLst/>
                <a:latin typeface="Calibri Light" panose="020F0302020204030204" pitchFamily="34" charset="0"/>
                <a:ea typeface="Times New Roman" panose="02020603050405020304" pitchFamily="18" charset="0"/>
                <a:cs typeface="Times New Roman" panose="02020603050405020304" pitchFamily="18" charset="0"/>
              </a:rPr>
              <a:t>TikTok</a:t>
            </a:r>
            <a:r>
              <a:rPr lang="en-GB" sz="1200" b="1" dirty="0">
                <a:solidFill>
                  <a:schemeClr val="accent1"/>
                </a:solidFill>
                <a:effectLst/>
                <a:latin typeface="Calibri Light" panose="020F0302020204030204" pitchFamily="34" charset="0"/>
                <a:ea typeface="Times New Roman" panose="02020603050405020304" pitchFamily="18" charset="0"/>
                <a:cs typeface="Times New Roman" panose="02020603050405020304" pitchFamily="18" charset="0"/>
              </a:rPr>
              <a:t> Out of Phone </a:t>
            </a:r>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billboard in Belgium, a complete </a:t>
            </a:r>
            <a:r>
              <a:rPr lang="en-GB" sz="1200" b="1" dirty="0">
                <a:solidFill>
                  <a:schemeClr val="accent1"/>
                </a:solidFill>
                <a:effectLst/>
                <a:latin typeface="Calibri Light" panose="020F0302020204030204" pitchFamily="34" charset="0"/>
                <a:ea typeface="Times New Roman" panose="02020603050405020304" pitchFamily="18" charset="0"/>
                <a:cs typeface="Times New Roman" panose="02020603050405020304" pitchFamily="18" charset="0"/>
              </a:rPr>
              <a:t>rebranding of the Louise area, including AR billboards, and five wrapped trams in Brussels and Antwerp</a:t>
            </a:r>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—this is how we made noise and amplified massively from paid to earned. Once again, Paid media didn’t stand alone—it amplified the wave of content born from our Earned efforts, from user-generated stories to editorial coverage.</a:t>
            </a:r>
            <a:endParaRPr lang="en-BE" sz="1400" b="1"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BE" sz="1400" b="1"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As for our pre-order phase, we ramped up paid reach and media pressure across </a:t>
            </a:r>
            <a:r>
              <a:rPr lang="en-GB" sz="1200" b="1" dirty="0">
                <a:solidFill>
                  <a:schemeClr val="accent1"/>
                </a:solidFill>
                <a:effectLst/>
                <a:latin typeface="Calibri Light" panose="020F0302020204030204" pitchFamily="34" charset="0"/>
                <a:ea typeface="Times New Roman" panose="02020603050405020304" pitchFamily="18" charset="0"/>
                <a:cs typeface="Times New Roman" panose="02020603050405020304" pitchFamily="18" charset="0"/>
              </a:rPr>
              <a:t>TV, social media, and online video for maximum omnipresence</a:t>
            </a:r>
            <a:r>
              <a:rPr lang="en-GB" sz="1200" b="1" dirty="0">
                <a:effectLst/>
                <a:latin typeface="Calibri Light" panose="020F0302020204030204" pitchFamily="34" charset="0"/>
                <a:ea typeface="Times New Roman" panose="02020603050405020304" pitchFamily="18" charset="0"/>
                <a:cs typeface="Times New Roman" panose="02020603050405020304" pitchFamily="18" charset="0"/>
              </a:rPr>
              <a:t>.</a:t>
            </a:r>
            <a:endParaRPr lang="en-BE" sz="1400" b="1" dirty="0">
              <a:effectLst/>
              <a:latin typeface="Verdana" panose="020B0604030504040204" pitchFamily="34" charset="0"/>
              <a:ea typeface="Times New Roman" panose="02020603050405020304" pitchFamily="18" charset="0"/>
              <a:cs typeface="Times New Roman" panose="02020603050405020304" pitchFamily="18" charset="0"/>
            </a:endParaRPr>
          </a:p>
          <a:p>
            <a:endParaRPr lang="en-BE"/>
          </a:p>
        </p:txBody>
      </p:sp>
      <p:sp>
        <p:nvSpPr>
          <p:cNvPr id="4" name="Slide Number Placeholder 3">
            <a:extLst>
              <a:ext uri="{FF2B5EF4-FFF2-40B4-BE49-F238E27FC236}">
                <a16:creationId xmlns:a16="http://schemas.microsoft.com/office/drawing/2014/main" id="{8D3CA03D-91CE-9134-250B-463899AD91C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6075F9E-0F41-4A18-A0D2-6EA580A33680}" type="slidenum">
              <a:t>8</a:t>
            </a:fld>
            <a:endParaRPr lang="en-B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618800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21F120-B263-DEC1-C214-22DBFFC78C3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82557BB-481D-47CD-89C2-C8EB473D87E8}"/>
              </a:ext>
            </a:extLst>
          </p:cNvPr>
          <p:cNvSpPr txBox="1">
            <a:spLocks noGrp="1"/>
          </p:cNvSpPr>
          <p:nvPr>
            <p:ph type="body" sz="quarter" idx="1"/>
          </p:nvPr>
        </p:nvSpPr>
        <p:spPr/>
        <p:txBody>
          <a:bodyPr/>
          <a:lstStyle/>
          <a:p>
            <a:endParaRPr lang="en-BE"/>
          </a:p>
        </p:txBody>
      </p:sp>
      <p:sp>
        <p:nvSpPr>
          <p:cNvPr id="4" name="Slide Number Placeholder 3">
            <a:extLst>
              <a:ext uri="{FF2B5EF4-FFF2-40B4-BE49-F238E27FC236}">
                <a16:creationId xmlns:a16="http://schemas.microsoft.com/office/drawing/2014/main" id="{8D3CA03D-91CE-9134-250B-463899AD91C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6075F9E-0F41-4A18-A0D2-6EA580A33680}" type="slidenum">
              <a:t>9</a:t>
            </a:fld>
            <a:endParaRPr lang="en-B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234073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C8F3FAD1-120E-7C00-8D0C-EA2C9072E094}"/>
              </a:ext>
            </a:extLst>
          </p:cNvPr>
          <p:cNvSpPr>
            <a:spLocks noGrp="1"/>
          </p:cNvSpPr>
          <p:nvPr>
            <p:ph type="title"/>
          </p:nvPr>
        </p:nvSpPr>
        <p:spPr>
          <a:xfrm>
            <a:off x="576567" y="302204"/>
            <a:ext cx="10622451" cy="715713"/>
          </a:xfrm>
        </p:spPr>
        <p:txBody>
          <a:bodyPr>
            <a:normAutofit/>
          </a:bodyPr>
          <a:lstStyle>
            <a:lvl1pPr>
              <a:defRPr sz="3600" b="1">
                <a:solidFill>
                  <a:schemeClr val="accent1"/>
                </a:solidFill>
                <a:latin typeface="Poppins" panose="00000500000000000000" pitchFamily="2" charset="0"/>
                <a:cs typeface="Poppins" panose="00000500000000000000" pitchFamily="2" charset="0"/>
              </a:defRPr>
            </a:lvl1pPr>
          </a:lstStyle>
          <a:p>
            <a:r>
              <a:rPr lang="en-US" dirty="0"/>
              <a:t>Click to edit Master title style</a:t>
            </a:r>
            <a:endParaRPr lang="en-BE" dirty="0"/>
          </a:p>
        </p:txBody>
      </p:sp>
      <p:sp>
        <p:nvSpPr>
          <p:cNvPr id="32" name="Text Placeholder 31">
            <a:extLst>
              <a:ext uri="{FF2B5EF4-FFF2-40B4-BE49-F238E27FC236}">
                <a16:creationId xmlns:a16="http://schemas.microsoft.com/office/drawing/2014/main" id="{5D063F3B-B4EB-891E-FB8E-BD6FBCCBF27B}"/>
              </a:ext>
            </a:extLst>
          </p:cNvPr>
          <p:cNvSpPr>
            <a:spLocks noGrp="1"/>
          </p:cNvSpPr>
          <p:nvPr>
            <p:ph type="body" sz="quarter" idx="10"/>
          </p:nvPr>
        </p:nvSpPr>
        <p:spPr>
          <a:xfrm>
            <a:off x="576567" y="1389162"/>
            <a:ext cx="10955337" cy="4711700"/>
          </a:xfrm>
        </p:spPr>
        <p:txBody>
          <a:bodyPr>
            <a:normAutofit/>
          </a:bodyPr>
          <a:lstStyle>
            <a:lvl1pPr>
              <a:defRPr sz="2400">
                <a:solidFill>
                  <a:schemeClr val="accent1"/>
                </a:solidFill>
                <a:latin typeface="Poppins" panose="00000500000000000000" pitchFamily="2" charset="0"/>
                <a:cs typeface="Poppins" panose="00000500000000000000" pitchFamily="2" charset="0"/>
              </a:defRPr>
            </a:lvl1pPr>
            <a:lvl2pPr>
              <a:defRPr sz="2000">
                <a:solidFill>
                  <a:schemeClr val="accent1"/>
                </a:solidFill>
                <a:latin typeface="Poppins" panose="00000500000000000000" pitchFamily="2" charset="0"/>
                <a:cs typeface="Poppins" panose="00000500000000000000" pitchFamily="2" charset="0"/>
              </a:defRPr>
            </a:lvl2pPr>
            <a:lvl3pPr>
              <a:defRPr sz="1800">
                <a:solidFill>
                  <a:schemeClr val="accent1"/>
                </a:solidFill>
                <a:latin typeface="Poppins" panose="00000500000000000000" pitchFamily="2" charset="0"/>
                <a:cs typeface="Poppins" panose="00000500000000000000" pitchFamily="2" charset="0"/>
              </a:defRPr>
            </a:lvl3pPr>
            <a:lvl4pPr>
              <a:defRPr sz="1600">
                <a:solidFill>
                  <a:schemeClr val="accent1"/>
                </a:solidFill>
                <a:latin typeface="Poppins" panose="00000500000000000000" pitchFamily="2" charset="0"/>
                <a:cs typeface="Poppins" panose="00000500000000000000" pitchFamily="2" charset="0"/>
              </a:defRPr>
            </a:lvl4pPr>
            <a:lvl5pPr>
              <a:defRPr sz="1600">
                <a:solidFill>
                  <a:schemeClr val="accent1"/>
                </a:solidFill>
                <a:latin typeface="Poppins" panose="00000500000000000000" pitchFamily="2" charset="0"/>
                <a:cs typeface="Poppins"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BE" dirty="0"/>
          </a:p>
        </p:txBody>
      </p:sp>
    </p:spTree>
    <p:extLst>
      <p:ext uri="{BB962C8B-B14F-4D97-AF65-F5344CB8AC3E}">
        <p14:creationId xmlns:p14="http://schemas.microsoft.com/office/powerpoint/2010/main" val="30616769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ABDDF2F-1DC4-28FE-105A-4C14114DD938}"/>
              </a:ext>
            </a:extLst>
          </p:cNvPr>
          <p:cNvSpPr/>
          <p:nvPr userDrawn="1"/>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Title 24">
            <a:extLst>
              <a:ext uri="{FF2B5EF4-FFF2-40B4-BE49-F238E27FC236}">
                <a16:creationId xmlns:a16="http://schemas.microsoft.com/office/drawing/2014/main" id="{C8F3FAD1-120E-7C00-8D0C-EA2C9072E094}"/>
              </a:ext>
            </a:extLst>
          </p:cNvPr>
          <p:cNvSpPr>
            <a:spLocks noGrp="1"/>
          </p:cNvSpPr>
          <p:nvPr>
            <p:ph type="title"/>
          </p:nvPr>
        </p:nvSpPr>
        <p:spPr>
          <a:xfrm>
            <a:off x="540833" y="3071144"/>
            <a:ext cx="11110335" cy="715713"/>
          </a:xfrm>
        </p:spPr>
        <p:txBody>
          <a:bodyPr>
            <a:noAutofit/>
          </a:bodyPr>
          <a:lstStyle>
            <a:lvl1pPr algn="ctr">
              <a:defRPr sz="5400" b="1">
                <a:solidFill>
                  <a:schemeClr val="bg1"/>
                </a:solidFill>
                <a:latin typeface="Poppins" panose="00000500000000000000" pitchFamily="2" charset="0"/>
                <a:cs typeface="Poppins" panose="00000500000000000000" pitchFamily="2" charset="0"/>
              </a:defRPr>
            </a:lvl1pPr>
          </a:lstStyle>
          <a:p>
            <a:endParaRPr lang="en-BE" dirty="0"/>
          </a:p>
        </p:txBody>
      </p:sp>
      <p:pic>
        <p:nvPicPr>
          <p:cNvPr id="3" name="Picture 2">
            <a:extLst>
              <a:ext uri="{FF2B5EF4-FFF2-40B4-BE49-F238E27FC236}">
                <a16:creationId xmlns:a16="http://schemas.microsoft.com/office/drawing/2014/main" id="{57F5ED67-E024-D9C4-004C-A4A3E269350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671083" y="6296591"/>
            <a:ext cx="288716" cy="318791"/>
          </a:xfrm>
          <a:prstGeom prst="rect">
            <a:avLst/>
          </a:prstGeom>
        </p:spPr>
      </p:pic>
    </p:spTree>
    <p:extLst>
      <p:ext uri="{BB962C8B-B14F-4D97-AF65-F5344CB8AC3E}">
        <p14:creationId xmlns:p14="http://schemas.microsoft.com/office/powerpoint/2010/main" val="163143204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ABDDF2F-1DC4-28FE-105A-4C14114DD938}"/>
              </a:ext>
            </a:extLst>
          </p:cNvPr>
          <p:cNvSpPr/>
          <p:nvPr userDrawn="1"/>
        </p:nvSpPr>
        <p:spPr>
          <a:xfrm>
            <a:off x="0" y="0"/>
            <a:ext cx="12192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Title 24">
            <a:extLst>
              <a:ext uri="{FF2B5EF4-FFF2-40B4-BE49-F238E27FC236}">
                <a16:creationId xmlns:a16="http://schemas.microsoft.com/office/drawing/2014/main" id="{C8F3FAD1-120E-7C00-8D0C-EA2C9072E094}"/>
              </a:ext>
            </a:extLst>
          </p:cNvPr>
          <p:cNvSpPr>
            <a:spLocks noGrp="1"/>
          </p:cNvSpPr>
          <p:nvPr>
            <p:ph type="title"/>
          </p:nvPr>
        </p:nvSpPr>
        <p:spPr>
          <a:xfrm>
            <a:off x="540833" y="3071144"/>
            <a:ext cx="11110335" cy="715713"/>
          </a:xfrm>
        </p:spPr>
        <p:txBody>
          <a:bodyPr>
            <a:noAutofit/>
          </a:bodyPr>
          <a:lstStyle>
            <a:lvl1pPr algn="ctr">
              <a:defRPr sz="5400" b="1">
                <a:solidFill>
                  <a:schemeClr val="bg1"/>
                </a:solidFill>
                <a:latin typeface="Poppins" panose="00000500000000000000" pitchFamily="2" charset="0"/>
                <a:cs typeface="Poppins" panose="00000500000000000000" pitchFamily="2" charset="0"/>
              </a:defRPr>
            </a:lvl1pPr>
          </a:lstStyle>
          <a:p>
            <a:endParaRPr lang="en-BE" dirty="0"/>
          </a:p>
        </p:txBody>
      </p:sp>
      <p:pic>
        <p:nvPicPr>
          <p:cNvPr id="2" name="Picture 1">
            <a:extLst>
              <a:ext uri="{FF2B5EF4-FFF2-40B4-BE49-F238E27FC236}">
                <a16:creationId xmlns:a16="http://schemas.microsoft.com/office/drawing/2014/main" id="{DCAE6EE9-7992-C27A-9443-13DCC04F464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671083" y="6296591"/>
            <a:ext cx="288716" cy="318791"/>
          </a:xfrm>
          <a:prstGeom prst="rect">
            <a:avLst/>
          </a:prstGeom>
        </p:spPr>
      </p:pic>
    </p:spTree>
    <p:extLst>
      <p:ext uri="{BB962C8B-B14F-4D97-AF65-F5344CB8AC3E}">
        <p14:creationId xmlns:p14="http://schemas.microsoft.com/office/powerpoint/2010/main" val="342093230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ABDDF2F-1DC4-28FE-105A-4C14114DD938}"/>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Title 24">
            <a:extLst>
              <a:ext uri="{FF2B5EF4-FFF2-40B4-BE49-F238E27FC236}">
                <a16:creationId xmlns:a16="http://schemas.microsoft.com/office/drawing/2014/main" id="{C8F3FAD1-120E-7C00-8D0C-EA2C9072E094}"/>
              </a:ext>
            </a:extLst>
          </p:cNvPr>
          <p:cNvSpPr>
            <a:spLocks noGrp="1"/>
          </p:cNvSpPr>
          <p:nvPr>
            <p:ph type="title"/>
          </p:nvPr>
        </p:nvSpPr>
        <p:spPr>
          <a:xfrm>
            <a:off x="540833" y="3071144"/>
            <a:ext cx="11110335" cy="715713"/>
          </a:xfrm>
        </p:spPr>
        <p:txBody>
          <a:bodyPr>
            <a:noAutofit/>
          </a:bodyPr>
          <a:lstStyle>
            <a:lvl1pPr algn="ctr">
              <a:defRPr sz="5400" b="1">
                <a:solidFill>
                  <a:schemeClr val="bg1"/>
                </a:solidFill>
                <a:latin typeface="Poppins" panose="00000500000000000000" pitchFamily="2" charset="0"/>
                <a:cs typeface="Poppins" panose="00000500000000000000" pitchFamily="2" charset="0"/>
              </a:defRPr>
            </a:lvl1pPr>
          </a:lstStyle>
          <a:p>
            <a:endParaRPr lang="en-BE" dirty="0"/>
          </a:p>
        </p:txBody>
      </p:sp>
      <p:pic>
        <p:nvPicPr>
          <p:cNvPr id="2" name="Picture 1">
            <a:extLst>
              <a:ext uri="{FF2B5EF4-FFF2-40B4-BE49-F238E27FC236}">
                <a16:creationId xmlns:a16="http://schemas.microsoft.com/office/drawing/2014/main" id="{50A9CA1E-7D2C-1A8F-DAEB-73CB504CE3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671083" y="6296591"/>
            <a:ext cx="288716" cy="318791"/>
          </a:xfrm>
          <a:prstGeom prst="rect">
            <a:avLst/>
          </a:prstGeom>
        </p:spPr>
      </p:pic>
    </p:spTree>
    <p:extLst>
      <p:ext uri="{BB962C8B-B14F-4D97-AF65-F5344CB8AC3E}">
        <p14:creationId xmlns:p14="http://schemas.microsoft.com/office/powerpoint/2010/main" val="429385362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C8F3FAD1-120E-7C00-8D0C-EA2C9072E094}"/>
              </a:ext>
            </a:extLst>
          </p:cNvPr>
          <p:cNvSpPr>
            <a:spLocks noGrp="1"/>
          </p:cNvSpPr>
          <p:nvPr>
            <p:ph type="title"/>
          </p:nvPr>
        </p:nvSpPr>
        <p:spPr>
          <a:xfrm>
            <a:off x="593084" y="3071144"/>
            <a:ext cx="11005833" cy="715713"/>
          </a:xfrm>
        </p:spPr>
        <p:txBody>
          <a:bodyPr>
            <a:noAutofit/>
          </a:bodyPr>
          <a:lstStyle>
            <a:lvl1pPr algn="ctr">
              <a:defRPr sz="4800" b="1">
                <a:solidFill>
                  <a:schemeClr val="accent1"/>
                </a:solidFill>
                <a:latin typeface="Poppins" panose="00000500000000000000" pitchFamily="2" charset="0"/>
                <a:cs typeface="Poppins" panose="00000500000000000000" pitchFamily="2" charset="0"/>
              </a:defRPr>
            </a:lvl1pPr>
          </a:lstStyle>
          <a:p>
            <a:r>
              <a:rPr lang="en-US" dirty="0"/>
              <a:t>Click to edit Master title style</a:t>
            </a:r>
            <a:endParaRPr lang="en-BE" dirty="0"/>
          </a:p>
        </p:txBody>
      </p:sp>
    </p:spTree>
    <p:extLst>
      <p:ext uri="{BB962C8B-B14F-4D97-AF65-F5344CB8AC3E}">
        <p14:creationId xmlns:p14="http://schemas.microsoft.com/office/powerpoint/2010/main" val="48676244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99443C48-526B-8883-2FA9-C3E90C88EC29}"/>
              </a:ext>
            </a:extLst>
          </p:cNvPr>
          <p:cNvSpPr>
            <a:spLocks noGrp="1"/>
          </p:cNvSpPr>
          <p:nvPr>
            <p:ph type="pic" sz="quarter" idx="11"/>
          </p:nvPr>
        </p:nvSpPr>
        <p:spPr>
          <a:xfrm>
            <a:off x="4817757" y="1680458"/>
            <a:ext cx="2520000" cy="2520000"/>
          </a:xfrm>
          <a:prstGeom prst="ellipse">
            <a:avLst/>
          </a:prstGeom>
          <a:solidFill>
            <a:schemeClr val="tx1">
              <a:alpha val="5000"/>
            </a:schemeClr>
          </a:solidFill>
        </p:spPr>
        <p:txBody>
          <a:bodyPr>
            <a:normAutofit/>
          </a:bodyPr>
          <a:lstStyle>
            <a:lvl1pPr marL="0" indent="0">
              <a:buNone/>
              <a:defRPr sz="1400"/>
            </a:lvl1pPr>
          </a:lstStyle>
          <a:p>
            <a:endParaRPr lang="en-US" dirty="0"/>
          </a:p>
        </p:txBody>
      </p:sp>
      <p:sp>
        <p:nvSpPr>
          <p:cNvPr id="3" name="Title 24">
            <a:extLst>
              <a:ext uri="{FF2B5EF4-FFF2-40B4-BE49-F238E27FC236}">
                <a16:creationId xmlns:a16="http://schemas.microsoft.com/office/drawing/2014/main" id="{2D12A4BB-D779-151C-4163-D1AEDA6B87B1}"/>
              </a:ext>
            </a:extLst>
          </p:cNvPr>
          <p:cNvSpPr>
            <a:spLocks noGrp="1"/>
          </p:cNvSpPr>
          <p:nvPr>
            <p:ph type="title"/>
          </p:nvPr>
        </p:nvSpPr>
        <p:spPr>
          <a:xfrm>
            <a:off x="576567" y="302204"/>
            <a:ext cx="10622451" cy="715713"/>
          </a:xfrm>
        </p:spPr>
        <p:txBody>
          <a:bodyPr>
            <a:normAutofit/>
          </a:bodyPr>
          <a:lstStyle>
            <a:lvl1pPr>
              <a:defRPr sz="3600" b="1">
                <a:solidFill>
                  <a:schemeClr val="accent1"/>
                </a:solidFill>
                <a:latin typeface="Poppins" panose="00000500000000000000" pitchFamily="2" charset="0"/>
                <a:cs typeface="Poppins" panose="00000500000000000000" pitchFamily="2" charset="0"/>
              </a:defRPr>
            </a:lvl1pPr>
          </a:lstStyle>
          <a:p>
            <a:r>
              <a:rPr lang="en-US" dirty="0"/>
              <a:t>Click to edit Master title style</a:t>
            </a:r>
            <a:endParaRPr lang="en-BE" dirty="0"/>
          </a:p>
        </p:txBody>
      </p:sp>
    </p:spTree>
    <p:extLst>
      <p:ext uri="{BB962C8B-B14F-4D97-AF65-F5344CB8AC3E}">
        <p14:creationId xmlns:p14="http://schemas.microsoft.com/office/powerpoint/2010/main" val="311270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ABDDF2F-1DC4-28FE-105A-4C14114DD938}"/>
              </a:ext>
            </a:extLst>
          </p:cNvPr>
          <p:cNvSpPr/>
          <p:nvPr userDrawn="1"/>
        </p:nvSpPr>
        <p:spPr>
          <a:xfrm>
            <a:off x="0" y="0"/>
            <a:ext cx="6096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Title 24">
            <a:extLst>
              <a:ext uri="{FF2B5EF4-FFF2-40B4-BE49-F238E27FC236}">
                <a16:creationId xmlns:a16="http://schemas.microsoft.com/office/drawing/2014/main" id="{C8F3FAD1-120E-7C00-8D0C-EA2C9072E094}"/>
              </a:ext>
            </a:extLst>
          </p:cNvPr>
          <p:cNvSpPr>
            <a:spLocks noGrp="1"/>
          </p:cNvSpPr>
          <p:nvPr>
            <p:ph type="title"/>
          </p:nvPr>
        </p:nvSpPr>
        <p:spPr>
          <a:xfrm>
            <a:off x="576568" y="302204"/>
            <a:ext cx="5353970" cy="715713"/>
          </a:xfrm>
        </p:spPr>
        <p:txBody>
          <a:bodyPr>
            <a:normAutofit/>
          </a:bodyPr>
          <a:lstStyle>
            <a:lvl1pPr>
              <a:defRPr sz="3600" b="1">
                <a:solidFill>
                  <a:schemeClr val="bg1"/>
                </a:solidFill>
                <a:latin typeface="Poppins" panose="00000500000000000000" pitchFamily="2" charset="0"/>
                <a:cs typeface="Poppins" panose="00000500000000000000" pitchFamily="2" charset="0"/>
              </a:defRPr>
            </a:lvl1pPr>
          </a:lstStyle>
          <a:p>
            <a:endParaRPr lang="en-BE" dirty="0"/>
          </a:p>
        </p:txBody>
      </p:sp>
      <p:sp>
        <p:nvSpPr>
          <p:cNvPr id="32" name="Text Placeholder 31">
            <a:extLst>
              <a:ext uri="{FF2B5EF4-FFF2-40B4-BE49-F238E27FC236}">
                <a16:creationId xmlns:a16="http://schemas.microsoft.com/office/drawing/2014/main" id="{5D063F3B-B4EB-891E-FB8E-BD6FBCCBF27B}"/>
              </a:ext>
            </a:extLst>
          </p:cNvPr>
          <p:cNvSpPr>
            <a:spLocks noGrp="1"/>
          </p:cNvSpPr>
          <p:nvPr>
            <p:ph type="body" sz="quarter" idx="10"/>
          </p:nvPr>
        </p:nvSpPr>
        <p:spPr>
          <a:xfrm>
            <a:off x="576568" y="1389162"/>
            <a:ext cx="5353970" cy="4711700"/>
          </a:xfrm>
        </p:spPr>
        <p:txBody>
          <a:bodyPr>
            <a:normAutofit/>
          </a:bodyPr>
          <a:lstStyle>
            <a:lvl1pPr>
              <a:defRPr sz="2400">
                <a:solidFill>
                  <a:schemeClr val="bg1"/>
                </a:solidFill>
                <a:latin typeface="Poppins" panose="00000500000000000000" pitchFamily="2" charset="0"/>
                <a:cs typeface="Poppins" panose="00000500000000000000" pitchFamily="2" charset="0"/>
              </a:defRPr>
            </a:lvl1pPr>
            <a:lvl2pPr>
              <a:defRPr sz="2000">
                <a:solidFill>
                  <a:schemeClr val="bg1"/>
                </a:solidFill>
                <a:latin typeface="Poppins" panose="00000500000000000000" pitchFamily="2" charset="0"/>
                <a:cs typeface="Poppins" panose="00000500000000000000" pitchFamily="2" charset="0"/>
              </a:defRPr>
            </a:lvl2pPr>
            <a:lvl3pPr>
              <a:defRPr sz="1800">
                <a:solidFill>
                  <a:schemeClr val="bg1"/>
                </a:solidFill>
                <a:latin typeface="Poppins" panose="00000500000000000000" pitchFamily="2" charset="0"/>
                <a:cs typeface="Poppins" panose="00000500000000000000" pitchFamily="2" charset="0"/>
              </a:defRPr>
            </a:lvl3pPr>
            <a:lvl4pPr>
              <a:defRPr sz="1600">
                <a:solidFill>
                  <a:schemeClr val="bg1"/>
                </a:solidFill>
                <a:latin typeface="Poppins" panose="00000500000000000000" pitchFamily="2" charset="0"/>
                <a:cs typeface="Poppins" panose="00000500000000000000" pitchFamily="2" charset="0"/>
              </a:defRPr>
            </a:lvl4pPr>
            <a:lvl5pPr>
              <a:defRPr sz="1600">
                <a:solidFill>
                  <a:schemeClr val="bg1"/>
                </a:solidFill>
                <a:latin typeface="Poppins" panose="00000500000000000000" pitchFamily="2" charset="0"/>
                <a:cs typeface="Poppins"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BE" dirty="0"/>
          </a:p>
        </p:txBody>
      </p:sp>
    </p:spTree>
    <p:extLst>
      <p:ext uri="{BB962C8B-B14F-4D97-AF65-F5344CB8AC3E}">
        <p14:creationId xmlns:p14="http://schemas.microsoft.com/office/powerpoint/2010/main" val="418882363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ABDDF2F-1DC4-28FE-105A-4C14114DD938}"/>
              </a:ext>
            </a:extLst>
          </p:cNvPr>
          <p:cNvSpPr/>
          <p:nvPr userDrawn="1"/>
        </p:nvSpPr>
        <p:spPr>
          <a:xfrm>
            <a:off x="0" y="0"/>
            <a:ext cx="6096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Title 24">
            <a:extLst>
              <a:ext uri="{FF2B5EF4-FFF2-40B4-BE49-F238E27FC236}">
                <a16:creationId xmlns:a16="http://schemas.microsoft.com/office/drawing/2014/main" id="{C8F3FAD1-120E-7C00-8D0C-EA2C9072E094}"/>
              </a:ext>
            </a:extLst>
          </p:cNvPr>
          <p:cNvSpPr>
            <a:spLocks noGrp="1"/>
          </p:cNvSpPr>
          <p:nvPr>
            <p:ph type="title"/>
          </p:nvPr>
        </p:nvSpPr>
        <p:spPr>
          <a:xfrm>
            <a:off x="576568" y="302204"/>
            <a:ext cx="5353970" cy="715713"/>
          </a:xfrm>
        </p:spPr>
        <p:txBody>
          <a:bodyPr>
            <a:normAutofit/>
          </a:bodyPr>
          <a:lstStyle>
            <a:lvl1pPr>
              <a:defRPr sz="3600" b="1">
                <a:solidFill>
                  <a:schemeClr val="bg1"/>
                </a:solidFill>
                <a:latin typeface="Poppins" panose="00000500000000000000" pitchFamily="2" charset="0"/>
                <a:cs typeface="Poppins" panose="00000500000000000000" pitchFamily="2" charset="0"/>
              </a:defRPr>
            </a:lvl1pPr>
          </a:lstStyle>
          <a:p>
            <a:endParaRPr lang="en-BE" dirty="0"/>
          </a:p>
        </p:txBody>
      </p:sp>
      <p:sp>
        <p:nvSpPr>
          <p:cNvPr id="32" name="Text Placeholder 31">
            <a:extLst>
              <a:ext uri="{FF2B5EF4-FFF2-40B4-BE49-F238E27FC236}">
                <a16:creationId xmlns:a16="http://schemas.microsoft.com/office/drawing/2014/main" id="{5D063F3B-B4EB-891E-FB8E-BD6FBCCBF27B}"/>
              </a:ext>
            </a:extLst>
          </p:cNvPr>
          <p:cNvSpPr>
            <a:spLocks noGrp="1"/>
          </p:cNvSpPr>
          <p:nvPr>
            <p:ph type="body" sz="quarter" idx="10"/>
          </p:nvPr>
        </p:nvSpPr>
        <p:spPr>
          <a:xfrm>
            <a:off x="576568" y="1389162"/>
            <a:ext cx="5353970" cy="4711700"/>
          </a:xfrm>
        </p:spPr>
        <p:txBody>
          <a:bodyPr>
            <a:normAutofit/>
          </a:bodyPr>
          <a:lstStyle>
            <a:lvl1pPr>
              <a:defRPr sz="2400">
                <a:solidFill>
                  <a:schemeClr val="bg1"/>
                </a:solidFill>
                <a:latin typeface="Poppins" panose="00000500000000000000" pitchFamily="2" charset="0"/>
                <a:cs typeface="Poppins" panose="00000500000000000000" pitchFamily="2" charset="0"/>
              </a:defRPr>
            </a:lvl1pPr>
            <a:lvl2pPr>
              <a:defRPr sz="2000">
                <a:solidFill>
                  <a:schemeClr val="bg1"/>
                </a:solidFill>
                <a:latin typeface="Poppins" panose="00000500000000000000" pitchFamily="2" charset="0"/>
                <a:cs typeface="Poppins" panose="00000500000000000000" pitchFamily="2" charset="0"/>
              </a:defRPr>
            </a:lvl2pPr>
            <a:lvl3pPr>
              <a:defRPr sz="1800">
                <a:solidFill>
                  <a:schemeClr val="bg1"/>
                </a:solidFill>
                <a:latin typeface="Poppins" panose="00000500000000000000" pitchFamily="2" charset="0"/>
                <a:cs typeface="Poppins" panose="00000500000000000000" pitchFamily="2" charset="0"/>
              </a:defRPr>
            </a:lvl3pPr>
            <a:lvl4pPr>
              <a:defRPr sz="1600">
                <a:solidFill>
                  <a:schemeClr val="bg1"/>
                </a:solidFill>
                <a:latin typeface="Poppins" panose="00000500000000000000" pitchFamily="2" charset="0"/>
                <a:cs typeface="Poppins" panose="00000500000000000000" pitchFamily="2" charset="0"/>
              </a:defRPr>
            </a:lvl4pPr>
            <a:lvl5pPr>
              <a:defRPr sz="1600">
                <a:solidFill>
                  <a:schemeClr val="bg1"/>
                </a:solidFill>
                <a:latin typeface="Poppins" panose="00000500000000000000" pitchFamily="2" charset="0"/>
                <a:cs typeface="Poppins"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BE" dirty="0"/>
          </a:p>
        </p:txBody>
      </p:sp>
    </p:spTree>
    <p:extLst>
      <p:ext uri="{BB962C8B-B14F-4D97-AF65-F5344CB8AC3E}">
        <p14:creationId xmlns:p14="http://schemas.microsoft.com/office/powerpoint/2010/main" val="355302162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ABDDF2F-1DC4-28FE-105A-4C14114DD938}"/>
              </a:ext>
            </a:extLst>
          </p:cNvPr>
          <p:cNvSpPr/>
          <p:nvPr userDrawn="1"/>
        </p:nvSpPr>
        <p:spPr>
          <a:xfrm>
            <a:off x="0" y="0"/>
            <a:ext cx="6096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Title 24">
            <a:extLst>
              <a:ext uri="{FF2B5EF4-FFF2-40B4-BE49-F238E27FC236}">
                <a16:creationId xmlns:a16="http://schemas.microsoft.com/office/drawing/2014/main" id="{C8F3FAD1-120E-7C00-8D0C-EA2C9072E094}"/>
              </a:ext>
            </a:extLst>
          </p:cNvPr>
          <p:cNvSpPr>
            <a:spLocks noGrp="1"/>
          </p:cNvSpPr>
          <p:nvPr>
            <p:ph type="title"/>
          </p:nvPr>
        </p:nvSpPr>
        <p:spPr>
          <a:xfrm>
            <a:off x="576568" y="302204"/>
            <a:ext cx="5353970" cy="715713"/>
          </a:xfrm>
        </p:spPr>
        <p:txBody>
          <a:bodyPr>
            <a:normAutofit/>
          </a:bodyPr>
          <a:lstStyle>
            <a:lvl1pPr>
              <a:defRPr sz="3600" b="1">
                <a:solidFill>
                  <a:schemeClr val="bg1"/>
                </a:solidFill>
                <a:latin typeface="Poppins" panose="00000500000000000000" pitchFamily="2" charset="0"/>
                <a:cs typeface="Poppins" panose="00000500000000000000" pitchFamily="2" charset="0"/>
              </a:defRPr>
            </a:lvl1pPr>
          </a:lstStyle>
          <a:p>
            <a:endParaRPr lang="en-BE" dirty="0"/>
          </a:p>
        </p:txBody>
      </p:sp>
      <p:sp>
        <p:nvSpPr>
          <p:cNvPr id="32" name="Text Placeholder 31">
            <a:extLst>
              <a:ext uri="{FF2B5EF4-FFF2-40B4-BE49-F238E27FC236}">
                <a16:creationId xmlns:a16="http://schemas.microsoft.com/office/drawing/2014/main" id="{5D063F3B-B4EB-891E-FB8E-BD6FBCCBF27B}"/>
              </a:ext>
            </a:extLst>
          </p:cNvPr>
          <p:cNvSpPr>
            <a:spLocks noGrp="1"/>
          </p:cNvSpPr>
          <p:nvPr>
            <p:ph type="body" sz="quarter" idx="10"/>
          </p:nvPr>
        </p:nvSpPr>
        <p:spPr>
          <a:xfrm>
            <a:off x="576568" y="1389162"/>
            <a:ext cx="5353970" cy="4711700"/>
          </a:xfrm>
        </p:spPr>
        <p:txBody>
          <a:bodyPr>
            <a:normAutofit/>
          </a:bodyPr>
          <a:lstStyle>
            <a:lvl1pPr>
              <a:defRPr sz="2400">
                <a:solidFill>
                  <a:schemeClr val="bg1"/>
                </a:solidFill>
                <a:latin typeface="Poppins" panose="00000500000000000000" pitchFamily="2" charset="0"/>
                <a:cs typeface="Poppins" panose="00000500000000000000" pitchFamily="2" charset="0"/>
              </a:defRPr>
            </a:lvl1pPr>
            <a:lvl2pPr>
              <a:defRPr sz="2000">
                <a:solidFill>
                  <a:schemeClr val="bg1"/>
                </a:solidFill>
                <a:latin typeface="Poppins" panose="00000500000000000000" pitchFamily="2" charset="0"/>
                <a:cs typeface="Poppins" panose="00000500000000000000" pitchFamily="2" charset="0"/>
              </a:defRPr>
            </a:lvl2pPr>
            <a:lvl3pPr>
              <a:defRPr sz="1800">
                <a:solidFill>
                  <a:schemeClr val="bg1"/>
                </a:solidFill>
                <a:latin typeface="Poppins" panose="00000500000000000000" pitchFamily="2" charset="0"/>
                <a:cs typeface="Poppins" panose="00000500000000000000" pitchFamily="2" charset="0"/>
              </a:defRPr>
            </a:lvl3pPr>
            <a:lvl4pPr>
              <a:defRPr sz="1600">
                <a:solidFill>
                  <a:schemeClr val="bg1"/>
                </a:solidFill>
                <a:latin typeface="Poppins" panose="00000500000000000000" pitchFamily="2" charset="0"/>
                <a:cs typeface="Poppins" panose="00000500000000000000" pitchFamily="2" charset="0"/>
              </a:defRPr>
            </a:lvl4pPr>
            <a:lvl5pPr>
              <a:defRPr sz="1600">
                <a:solidFill>
                  <a:schemeClr val="bg1"/>
                </a:solidFill>
                <a:latin typeface="Poppins" panose="00000500000000000000" pitchFamily="2" charset="0"/>
                <a:cs typeface="Poppins"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BE" dirty="0"/>
          </a:p>
        </p:txBody>
      </p:sp>
    </p:spTree>
    <p:extLst>
      <p:ext uri="{BB962C8B-B14F-4D97-AF65-F5344CB8AC3E}">
        <p14:creationId xmlns:p14="http://schemas.microsoft.com/office/powerpoint/2010/main" val="75025331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ABDDF2F-1DC4-28FE-105A-4C14114DD938}"/>
              </a:ext>
            </a:extLst>
          </p:cNvPr>
          <p:cNvSpPr/>
          <p:nvPr userDrawn="1"/>
        </p:nvSpPr>
        <p:spPr>
          <a:xfrm>
            <a:off x="0" y="0"/>
            <a:ext cx="6096000"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Title 24">
            <a:extLst>
              <a:ext uri="{FF2B5EF4-FFF2-40B4-BE49-F238E27FC236}">
                <a16:creationId xmlns:a16="http://schemas.microsoft.com/office/drawing/2014/main" id="{C8F3FAD1-120E-7C00-8D0C-EA2C9072E094}"/>
              </a:ext>
            </a:extLst>
          </p:cNvPr>
          <p:cNvSpPr>
            <a:spLocks noGrp="1"/>
          </p:cNvSpPr>
          <p:nvPr>
            <p:ph type="title"/>
          </p:nvPr>
        </p:nvSpPr>
        <p:spPr>
          <a:xfrm>
            <a:off x="576568" y="302204"/>
            <a:ext cx="5353970" cy="715713"/>
          </a:xfrm>
        </p:spPr>
        <p:txBody>
          <a:bodyPr>
            <a:normAutofit/>
          </a:bodyPr>
          <a:lstStyle>
            <a:lvl1pPr>
              <a:defRPr sz="3600" b="1">
                <a:solidFill>
                  <a:schemeClr val="tx2"/>
                </a:solidFill>
                <a:latin typeface="Poppins" panose="00000500000000000000" pitchFamily="2" charset="0"/>
                <a:cs typeface="Poppins" panose="00000500000000000000" pitchFamily="2" charset="0"/>
              </a:defRPr>
            </a:lvl1pPr>
          </a:lstStyle>
          <a:p>
            <a:endParaRPr lang="en-BE" dirty="0"/>
          </a:p>
        </p:txBody>
      </p:sp>
      <p:sp>
        <p:nvSpPr>
          <p:cNvPr id="32" name="Text Placeholder 31">
            <a:extLst>
              <a:ext uri="{FF2B5EF4-FFF2-40B4-BE49-F238E27FC236}">
                <a16:creationId xmlns:a16="http://schemas.microsoft.com/office/drawing/2014/main" id="{5D063F3B-B4EB-891E-FB8E-BD6FBCCBF27B}"/>
              </a:ext>
            </a:extLst>
          </p:cNvPr>
          <p:cNvSpPr>
            <a:spLocks noGrp="1"/>
          </p:cNvSpPr>
          <p:nvPr>
            <p:ph type="body" sz="quarter" idx="10"/>
          </p:nvPr>
        </p:nvSpPr>
        <p:spPr>
          <a:xfrm>
            <a:off x="576568" y="1389162"/>
            <a:ext cx="5353970" cy="4711700"/>
          </a:xfrm>
        </p:spPr>
        <p:txBody>
          <a:bodyPr>
            <a:normAutofit/>
          </a:bodyPr>
          <a:lstStyle>
            <a:lvl1pPr>
              <a:defRPr sz="2400">
                <a:solidFill>
                  <a:schemeClr val="tx2"/>
                </a:solidFill>
                <a:latin typeface="Poppins" panose="00000500000000000000" pitchFamily="2" charset="0"/>
                <a:cs typeface="Poppins" panose="00000500000000000000" pitchFamily="2" charset="0"/>
              </a:defRPr>
            </a:lvl1pPr>
            <a:lvl2pPr>
              <a:defRPr sz="2000">
                <a:solidFill>
                  <a:schemeClr val="tx2"/>
                </a:solidFill>
                <a:latin typeface="Poppins" panose="00000500000000000000" pitchFamily="2" charset="0"/>
                <a:cs typeface="Poppins" panose="00000500000000000000" pitchFamily="2" charset="0"/>
              </a:defRPr>
            </a:lvl2pPr>
            <a:lvl3pPr>
              <a:defRPr sz="1800">
                <a:solidFill>
                  <a:schemeClr val="tx2"/>
                </a:solidFill>
                <a:latin typeface="Poppins" panose="00000500000000000000" pitchFamily="2" charset="0"/>
                <a:cs typeface="Poppins" panose="00000500000000000000" pitchFamily="2" charset="0"/>
              </a:defRPr>
            </a:lvl3pPr>
            <a:lvl4pPr>
              <a:defRPr sz="1600">
                <a:solidFill>
                  <a:schemeClr val="tx2"/>
                </a:solidFill>
                <a:latin typeface="Poppins" panose="00000500000000000000" pitchFamily="2" charset="0"/>
                <a:cs typeface="Poppins" panose="00000500000000000000" pitchFamily="2" charset="0"/>
              </a:defRPr>
            </a:lvl4pPr>
            <a:lvl5pPr>
              <a:defRPr sz="1600">
                <a:solidFill>
                  <a:schemeClr val="tx2"/>
                </a:solidFill>
                <a:latin typeface="Poppins" panose="00000500000000000000" pitchFamily="2" charset="0"/>
                <a:cs typeface="Poppins"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BE" dirty="0"/>
          </a:p>
        </p:txBody>
      </p:sp>
    </p:spTree>
    <p:extLst>
      <p:ext uri="{BB962C8B-B14F-4D97-AF65-F5344CB8AC3E}">
        <p14:creationId xmlns:p14="http://schemas.microsoft.com/office/powerpoint/2010/main" val="232515299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ABDDF2F-1DC4-28FE-105A-4C14114DD938}"/>
              </a:ext>
            </a:extLst>
          </p:cNvPr>
          <p:cNvSpPr/>
          <p:nvPr userDrawn="1"/>
        </p:nvSpPr>
        <p:spPr>
          <a:xfrm>
            <a:off x="0" y="0"/>
            <a:ext cx="6096000"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Title 24">
            <a:extLst>
              <a:ext uri="{FF2B5EF4-FFF2-40B4-BE49-F238E27FC236}">
                <a16:creationId xmlns:a16="http://schemas.microsoft.com/office/drawing/2014/main" id="{C8F3FAD1-120E-7C00-8D0C-EA2C9072E094}"/>
              </a:ext>
            </a:extLst>
          </p:cNvPr>
          <p:cNvSpPr>
            <a:spLocks noGrp="1"/>
          </p:cNvSpPr>
          <p:nvPr>
            <p:ph type="title"/>
          </p:nvPr>
        </p:nvSpPr>
        <p:spPr>
          <a:xfrm>
            <a:off x="576568" y="302204"/>
            <a:ext cx="5353970" cy="715713"/>
          </a:xfrm>
        </p:spPr>
        <p:txBody>
          <a:bodyPr>
            <a:normAutofit/>
          </a:bodyPr>
          <a:lstStyle>
            <a:lvl1pPr>
              <a:defRPr sz="3600" b="1">
                <a:solidFill>
                  <a:schemeClr val="tx2"/>
                </a:solidFill>
                <a:latin typeface="Poppins" panose="00000500000000000000" pitchFamily="2" charset="0"/>
                <a:cs typeface="Poppins" panose="00000500000000000000" pitchFamily="2" charset="0"/>
              </a:defRPr>
            </a:lvl1pPr>
          </a:lstStyle>
          <a:p>
            <a:endParaRPr lang="en-BE" dirty="0"/>
          </a:p>
        </p:txBody>
      </p:sp>
      <p:sp>
        <p:nvSpPr>
          <p:cNvPr id="32" name="Text Placeholder 31">
            <a:extLst>
              <a:ext uri="{FF2B5EF4-FFF2-40B4-BE49-F238E27FC236}">
                <a16:creationId xmlns:a16="http://schemas.microsoft.com/office/drawing/2014/main" id="{5D063F3B-B4EB-891E-FB8E-BD6FBCCBF27B}"/>
              </a:ext>
            </a:extLst>
          </p:cNvPr>
          <p:cNvSpPr>
            <a:spLocks noGrp="1"/>
          </p:cNvSpPr>
          <p:nvPr>
            <p:ph type="body" sz="quarter" idx="10"/>
          </p:nvPr>
        </p:nvSpPr>
        <p:spPr>
          <a:xfrm>
            <a:off x="576568" y="1389162"/>
            <a:ext cx="5353970" cy="4711700"/>
          </a:xfrm>
        </p:spPr>
        <p:txBody>
          <a:bodyPr>
            <a:normAutofit/>
          </a:bodyPr>
          <a:lstStyle>
            <a:lvl1pPr>
              <a:defRPr sz="2400">
                <a:solidFill>
                  <a:schemeClr val="tx2"/>
                </a:solidFill>
                <a:latin typeface="Poppins" panose="00000500000000000000" pitchFamily="2" charset="0"/>
                <a:cs typeface="Poppins" panose="00000500000000000000" pitchFamily="2" charset="0"/>
              </a:defRPr>
            </a:lvl1pPr>
            <a:lvl2pPr>
              <a:defRPr sz="2000">
                <a:solidFill>
                  <a:schemeClr val="tx2"/>
                </a:solidFill>
                <a:latin typeface="Poppins" panose="00000500000000000000" pitchFamily="2" charset="0"/>
                <a:cs typeface="Poppins" panose="00000500000000000000" pitchFamily="2" charset="0"/>
              </a:defRPr>
            </a:lvl2pPr>
            <a:lvl3pPr>
              <a:defRPr sz="1800">
                <a:solidFill>
                  <a:schemeClr val="tx2"/>
                </a:solidFill>
                <a:latin typeface="Poppins" panose="00000500000000000000" pitchFamily="2" charset="0"/>
                <a:cs typeface="Poppins" panose="00000500000000000000" pitchFamily="2" charset="0"/>
              </a:defRPr>
            </a:lvl3pPr>
            <a:lvl4pPr>
              <a:defRPr sz="1600">
                <a:solidFill>
                  <a:schemeClr val="tx2"/>
                </a:solidFill>
                <a:latin typeface="Poppins" panose="00000500000000000000" pitchFamily="2" charset="0"/>
                <a:cs typeface="Poppins" panose="00000500000000000000" pitchFamily="2" charset="0"/>
              </a:defRPr>
            </a:lvl4pPr>
            <a:lvl5pPr>
              <a:defRPr sz="1600">
                <a:solidFill>
                  <a:schemeClr val="tx2"/>
                </a:solidFill>
                <a:latin typeface="Poppins" panose="00000500000000000000" pitchFamily="2" charset="0"/>
                <a:cs typeface="Poppins"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BE" dirty="0"/>
          </a:p>
        </p:txBody>
      </p:sp>
    </p:spTree>
    <p:extLst>
      <p:ext uri="{BB962C8B-B14F-4D97-AF65-F5344CB8AC3E}">
        <p14:creationId xmlns:p14="http://schemas.microsoft.com/office/powerpoint/2010/main" val="142744388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ABDDF2F-1DC4-28FE-105A-4C14114DD938}"/>
              </a:ext>
            </a:extLst>
          </p:cNvPr>
          <p:cNvSpPr/>
          <p:nvPr userDrawn="1"/>
        </p:nvSpPr>
        <p:spPr>
          <a:xfrm>
            <a:off x="0" y="0"/>
            <a:ext cx="12192000"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Title 24">
            <a:extLst>
              <a:ext uri="{FF2B5EF4-FFF2-40B4-BE49-F238E27FC236}">
                <a16:creationId xmlns:a16="http://schemas.microsoft.com/office/drawing/2014/main" id="{C8F3FAD1-120E-7C00-8D0C-EA2C9072E094}"/>
              </a:ext>
            </a:extLst>
          </p:cNvPr>
          <p:cNvSpPr>
            <a:spLocks noGrp="1"/>
          </p:cNvSpPr>
          <p:nvPr>
            <p:ph type="title"/>
          </p:nvPr>
        </p:nvSpPr>
        <p:spPr>
          <a:xfrm>
            <a:off x="540833" y="3071144"/>
            <a:ext cx="11110335" cy="715713"/>
          </a:xfrm>
        </p:spPr>
        <p:txBody>
          <a:bodyPr>
            <a:noAutofit/>
          </a:bodyPr>
          <a:lstStyle>
            <a:lvl1pPr algn="ctr">
              <a:defRPr sz="5400" b="1">
                <a:solidFill>
                  <a:schemeClr val="tx2"/>
                </a:solidFill>
                <a:latin typeface="Poppins" panose="00000500000000000000" pitchFamily="2" charset="0"/>
                <a:cs typeface="Poppins" panose="00000500000000000000" pitchFamily="2" charset="0"/>
              </a:defRPr>
            </a:lvl1pPr>
          </a:lstStyle>
          <a:p>
            <a:endParaRPr lang="en-BE" dirty="0"/>
          </a:p>
        </p:txBody>
      </p:sp>
      <p:pic>
        <p:nvPicPr>
          <p:cNvPr id="2" name="Picture 3">
            <a:extLst>
              <a:ext uri="{FF2B5EF4-FFF2-40B4-BE49-F238E27FC236}">
                <a16:creationId xmlns:a16="http://schemas.microsoft.com/office/drawing/2014/main" id="{60DFD396-2181-AF31-0D8A-CA95D525B48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671083" y="6296591"/>
            <a:ext cx="288718" cy="318791"/>
          </a:xfrm>
          <a:prstGeom prst="rect">
            <a:avLst/>
          </a:prstGeom>
        </p:spPr>
      </p:pic>
    </p:spTree>
    <p:extLst>
      <p:ext uri="{BB962C8B-B14F-4D97-AF65-F5344CB8AC3E}">
        <p14:creationId xmlns:p14="http://schemas.microsoft.com/office/powerpoint/2010/main" val="390103284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ABDDF2F-1DC4-28FE-105A-4C14114DD938}"/>
              </a:ext>
            </a:extLst>
          </p:cNvPr>
          <p:cNvSpPr/>
          <p:nvPr userDrawn="1"/>
        </p:nvSpPr>
        <p:spPr>
          <a:xfrm>
            <a:off x="0" y="0"/>
            <a:ext cx="12192000"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Title 24">
            <a:extLst>
              <a:ext uri="{FF2B5EF4-FFF2-40B4-BE49-F238E27FC236}">
                <a16:creationId xmlns:a16="http://schemas.microsoft.com/office/drawing/2014/main" id="{C8F3FAD1-120E-7C00-8D0C-EA2C9072E094}"/>
              </a:ext>
            </a:extLst>
          </p:cNvPr>
          <p:cNvSpPr>
            <a:spLocks noGrp="1"/>
          </p:cNvSpPr>
          <p:nvPr>
            <p:ph type="title"/>
          </p:nvPr>
        </p:nvSpPr>
        <p:spPr>
          <a:xfrm>
            <a:off x="540833" y="3071144"/>
            <a:ext cx="11110335" cy="715713"/>
          </a:xfrm>
        </p:spPr>
        <p:txBody>
          <a:bodyPr>
            <a:noAutofit/>
          </a:bodyPr>
          <a:lstStyle>
            <a:lvl1pPr algn="ctr">
              <a:defRPr sz="5400" b="1">
                <a:solidFill>
                  <a:schemeClr val="tx2"/>
                </a:solidFill>
                <a:latin typeface="Poppins" panose="00000500000000000000" pitchFamily="2" charset="0"/>
                <a:cs typeface="Poppins" panose="00000500000000000000" pitchFamily="2" charset="0"/>
              </a:defRPr>
            </a:lvl1pPr>
          </a:lstStyle>
          <a:p>
            <a:endParaRPr lang="en-BE" dirty="0"/>
          </a:p>
        </p:txBody>
      </p:sp>
      <p:pic>
        <p:nvPicPr>
          <p:cNvPr id="2" name="Picture 3">
            <a:extLst>
              <a:ext uri="{FF2B5EF4-FFF2-40B4-BE49-F238E27FC236}">
                <a16:creationId xmlns:a16="http://schemas.microsoft.com/office/drawing/2014/main" id="{6D74EC3B-9B64-2090-E334-4638A2161E3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671083" y="6296591"/>
            <a:ext cx="288718" cy="318791"/>
          </a:xfrm>
          <a:prstGeom prst="rect">
            <a:avLst/>
          </a:prstGeom>
        </p:spPr>
      </p:pic>
    </p:spTree>
    <p:extLst>
      <p:ext uri="{BB962C8B-B14F-4D97-AF65-F5344CB8AC3E}">
        <p14:creationId xmlns:p14="http://schemas.microsoft.com/office/powerpoint/2010/main" val="195635553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2AA928-415E-261A-7954-FF4BADC398AF}"/>
              </a:ext>
            </a:extLst>
          </p:cNvPr>
          <p:cNvSpPr txBox="1">
            <a:spLocks noGrp="1"/>
          </p:cNvSpPr>
          <p:nvPr>
            <p:ph type="title"/>
          </p:nvPr>
        </p:nvSpPr>
        <p:spPr>
          <a:xfrm>
            <a:off x="576568" y="299271"/>
            <a:ext cx="10515600" cy="722637"/>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BE"/>
          </a:p>
        </p:txBody>
      </p:sp>
      <p:sp>
        <p:nvSpPr>
          <p:cNvPr id="3" name="Text Placeholder 2">
            <a:extLst>
              <a:ext uri="{FF2B5EF4-FFF2-40B4-BE49-F238E27FC236}">
                <a16:creationId xmlns:a16="http://schemas.microsoft.com/office/drawing/2014/main" id="{0030A2FB-6105-495A-6B66-621117078744}"/>
              </a:ext>
            </a:extLst>
          </p:cNvPr>
          <p:cNvSpPr txBox="1">
            <a:spLocks noGrp="1"/>
          </p:cNvSpPr>
          <p:nvPr>
            <p:ph type="body" idx="1"/>
          </p:nvPr>
        </p:nvSpPr>
        <p:spPr>
          <a:xfrm>
            <a:off x="576568" y="1390851"/>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pic>
        <p:nvPicPr>
          <p:cNvPr id="4" name="Picture 3">
            <a:extLst>
              <a:ext uri="{FF2B5EF4-FFF2-40B4-BE49-F238E27FC236}">
                <a16:creationId xmlns:a16="http://schemas.microsoft.com/office/drawing/2014/main" id="{3003B386-8CCA-FB52-E531-E3DE9FD0794B}"/>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11671083" y="6296591"/>
            <a:ext cx="288718" cy="318791"/>
          </a:xfrm>
          <a:prstGeom prst="rect">
            <a:avLst/>
          </a:prstGeom>
        </p:spPr>
      </p:pic>
      <p:pic>
        <p:nvPicPr>
          <p:cNvPr id="5" name="Picture 2" descr="Samsung logo - Social media &amp; Logos Icons">
            <a:extLst>
              <a:ext uri="{FF2B5EF4-FFF2-40B4-BE49-F238E27FC236}">
                <a16:creationId xmlns:a16="http://schemas.microsoft.com/office/drawing/2014/main" id="{FE97A012-255E-4691-B32E-4E62B76AC88E}"/>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576568" y="5761635"/>
            <a:ext cx="1388702" cy="1388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56301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9" r:id="rId8"/>
    <p:sldLayoutId id="2147483680" r:id="rId9"/>
    <p:sldLayoutId id="2147483681" r:id="rId10"/>
    <p:sldLayoutId id="2147483682" r:id="rId11"/>
    <p:sldLayoutId id="2147483683" r:id="rId12"/>
    <p:sldLayoutId id="2147483678" r:id="rId13"/>
  </p:sldLayoutIdLst>
  <p:txStyles>
    <p:titleStyle>
      <a:lvl1pPr marL="0" marR="0" lvl="0" indent="0" algn="l" defTabSz="914400" rtl="0" fontAlgn="auto" hangingPunct="1">
        <a:lnSpc>
          <a:spcPct val="90000"/>
        </a:lnSpc>
        <a:spcBef>
          <a:spcPts val="0"/>
        </a:spcBef>
        <a:spcAft>
          <a:spcPts val="0"/>
        </a:spcAft>
        <a:buNone/>
        <a:tabLst/>
        <a:defRPr lang="en-US" sz="3600" b="1" i="0" u="none" strike="noStrike" kern="1200" cap="none" spc="0" baseline="0">
          <a:solidFill>
            <a:schemeClr val="accent1"/>
          </a:solidFill>
          <a:uFillTx/>
          <a:latin typeface="Poppins" panose="00000500000000000000" pitchFamily="2" charset="0"/>
          <a:cs typeface="Poppins" panose="00000500000000000000" pitchFamily="2" charset="0"/>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400" b="0" i="0" u="none" strike="noStrike" kern="1200" cap="none" spc="0" baseline="0">
          <a:solidFill>
            <a:schemeClr val="accent1"/>
          </a:solidFill>
          <a:uFillTx/>
          <a:latin typeface="Poppins" panose="00000500000000000000" pitchFamily="2" charset="0"/>
          <a:cs typeface="Poppins" panose="00000500000000000000" pitchFamily="2" charset="0"/>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chemeClr val="accent1"/>
          </a:solidFill>
          <a:uFillTx/>
          <a:latin typeface="Poppins" panose="00000500000000000000" pitchFamily="2" charset="0"/>
          <a:cs typeface="Poppins" panose="00000500000000000000" pitchFamily="2" charset="0"/>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chemeClr val="accent1"/>
          </a:solidFill>
          <a:uFillTx/>
          <a:latin typeface="Poppins" panose="00000500000000000000" pitchFamily="2" charset="0"/>
          <a:cs typeface="Poppins" panose="00000500000000000000" pitchFamily="2" charset="0"/>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600" b="0" i="0" u="none" strike="noStrike" kern="1200" cap="none" spc="0" baseline="0">
          <a:solidFill>
            <a:schemeClr val="accent1"/>
          </a:solidFill>
          <a:uFillTx/>
          <a:latin typeface="Poppins" panose="00000500000000000000" pitchFamily="2" charset="0"/>
          <a:cs typeface="Poppins" panose="00000500000000000000" pitchFamily="2" charset="0"/>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600" b="0" i="0" u="none" strike="noStrike" kern="1200" cap="none" spc="0" baseline="0">
          <a:solidFill>
            <a:schemeClr val="accent1"/>
          </a:solidFill>
          <a:uFillTx/>
          <a:latin typeface="Poppins" panose="00000500000000000000" pitchFamily="2" charset="0"/>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chart" Target="../charts/chart1.xml"/><Relationship Id="rId12" Type="http://schemas.openxmlformats.org/officeDocument/2006/relationships/image" Target="../media/image17.png"/><Relationship Id="rId17" Type="http://schemas.openxmlformats.org/officeDocument/2006/relationships/image" Target="../media/image22.jpeg"/><Relationship Id="rId2" Type="http://schemas.openxmlformats.org/officeDocument/2006/relationships/notesSlide" Target="../notesSlides/notesSlide6.xml"/><Relationship Id="rId16"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12.jpeg"/><Relationship Id="rId11" Type="http://schemas.openxmlformats.org/officeDocument/2006/relationships/image" Target="../media/image16.png"/><Relationship Id="rId5" Type="http://schemas.openxmlformats.org/officeDocument/2006/relationships/image" Target="../media/image11.png"/><Relationship Id="rId15" Type="http://schemas.openxmlformats.org/officeDocument/2006/relationships/image" Target="../media/image20.jpe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7.xml"/><Relationship Id="rId16" Type="http://schemas.openxmlformats.org/officeDocument/2006/relationships/image" Target="../media/image35.jpe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4.jpe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chart" Target="../charts/chart2.xml"/></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jpeg"/><Relationship Id="rId3" Type="http://schemas.openxmlformats.org/officeDocument/2006/relationships/image" Target="../media/image36.jpeg"/><Relationship Id="rId7" Type="http://schemas.openxmlformats.org/officeDocument/2006/relationships/image" Target="../media/image40.png"/><Relationship Id="rId12"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3.jpeg"/><Relationship Id="rId5" Type="http://schemas.openxmlformats.org/officeDocument/2006/relationships/image" Target="../media/image38.jpeg"/><Relationship Id="rId10" Type="http://schemas.openxmlformats.org/officeDocument/2006/relationships/image" Target="../media/image42.jpeg"/><Relationship Id="rId4" Type="http://schemas.openxmlformats.org/officeDocument/2006/relationships/image" Target="../media/image37.jpeg"/><Relationship Id="rId9" Type="http://schemas.openxmlformats.org/officeDocument/2006/relationships/chart" Target="../charts/chart3.xml"/><Relationship Id="rId14" Type="http://schemas.openxmlformats.org/officeDocument/2006/relationships/image" Target="../media/image4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3C3F7EAF-0655-7644-3C0F-BA18CDBEC41A}"/>
              </a:ext>
            </a:extLst>
          </p:cNvPr>
          <p:cNvSpPr txBox="1">
            <a:spLocks noGrp="1"/>
          </p:cNvSpPr>
          <p:nvPr>
            <p:ph type="title"/>
          </p:nvPr>
        </p:nvSpPr>
        <p:spPr>
          <a:xfrm>
            <a:off x="540832" y="2713287"/>
            <a:ext cx="11110335" cy="715713"/>
          </a:xfrm>
        </p:spPr>
        <p:txBody>
          <a:bodyPr>
            <a:normAutofit fontScale="90000"/>
          </a:bodyPr>
          <a:lstStyle/>
          <a:p>
            <a:pPr lvl="0"/>
            <a:br>
              <a:rPr lang="en-GB" sz="4400">
                <a:solidFill>
                  <a:srgbClr val="FFFFFF"/>
                </a:solidFill>
              </a:rPr>
            </a:br>
            <a:r>
              <a:rPr lang="en-GB" sz="4400" dirty="0">
                <a:solidFill>
                  <a:srgbClr val="FFFFFF"/>
                </a:solidFill>
              </a:rPr>
              <a:t>S24 </a:t>
            </a:r>
            <a:r>
              <a:rPr lang="en-GB" sz="4400">
                <a:solidFill>
                  <a:srgbClr val="FFFFFF"/>
                </a:solidFill>
              </a:rPr>
              <a:t>and </a:t>
            </a:r>
            <a:r>
              <a:rPr lang="en-GB" sz="4400" dirty="0">
                <a:solidFill>
                  <a:srgbClr val="FFFFFF"/>
                </a:solidFill>
              </a:rPr>
              <a:t>Galaxy AI</a:t>
            </a:r>
            <a:r>
              <a:rPr lang="en-GB" sz="4400">
                <a:solidFill>
                  <a:srgbClr val="FFFFFF"/>
                </a:solidFill>
              </a:rPr>
              <a:t> : </a:t>
            </a:r>
            <a:br>
              <a:rPr lang="en-GB" sz="4400">
                <a:solidFill>
                  <a:srgbClr val="FFFFFF"/>
                </a:solidFill>
              </a:rPr>
            </a:br>
            <a:r>
              <a:rPr lang="en-GB" sz="4400">
                <a:solidFill>
                  <a:srgbClr val="FFFFFF"/>
                </a:solidFill>
              </a:rPr>
              <a:t>the Paid/Earned Yin-Yang effect</a:t>
            </a:r>
            <a:endParaRPr lang="en-GB" sz="4400" b="1" dirty="0">
              <a:solidFill>
                <a:srgbClr val="FFFFFF"/>
              </a:solidFill>
              <a:latin typeface="Poppins" panose="00000500000000000000" pitchFamily="2" charset="0"/>
              <a:cs typeface="Poppins" panose="00000500000000000000" pitchFamily="2" charset="0"/>
            </a:endParaRPr>
          </a:p>
        </p:txBody>
      </p:sp>
      <p:pic>
        <p:nvPicPr>
          <p:cNvPr id="5" name="Picture 2">
            <a:extLst>
              <a:ext uri="{FF2B5EF4-FFF2-40B4-BE49-F238E27FC236}">
                <a16:creationId xmlns:a16="http://schemas.microsoft.com/office/drawing/2014/main" id="{C9D50DB7-9D34-4837-9E5E-433C3353B1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832" y="6232887"/>
            <a:ext cx="1015509" cy="338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9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3C3F7EAF-0655-7644-3C0F-BA18CDBEC41A}"/>
              </a:ext>
            </a:extLst>
          </p:cNvPr>
          <p:cNvSpPr txBox="1">
            <a:spLocks noGrp="1"/>
          </p:cNvSpPr>
          <p:nvPr>
            <p:ph type="title"/>
          </p:nvPr>
        </p:nvSpPr>
        <p:spPr/>
        <p:txBody>
          <a:bodyPr anchor="t">
            <a:normAutofit/>
          </a:bodyPr>
          <a:lstStyle/>
          <a:p>
            <a:pPr lvl="0"/>
            <a:r>
              <a:rPr lang="en-GB" sz="4000"/>
              <a:t>A million reasons to convince you</a:t>
            </a:r>
            <a:endParaRPr lang="en-BE" sz="4000" b="0" dirty="0">
              <a:latin typeface="Poppins" panose="00000500000000000000" pitchFamily="2" charset="0"/>
              <a:cs typeface="Poppins" panose="00000500000000000000" pitchFamily="2" charset="0"/>
            </a:endParaRPr>
          </a:p>
        </p:txBody>
      </p:sp>
      <p:sp>
        <p:nvSpPr>
          <p:cNvPr id="15" name="Text Placeholder 14">
            <a:extLst>
              <a:ext uri="{FF2B5EF4-FFF2-40B4-BE49-F238E27FC236}">
                <a16:creationId xmlns:a16="http://schemas.microsoft.com/office/drawing/2014/main" id="{A5FF9355-AA90-5E00-485F-74A58E95CC33}"/>
              </a:ext>
            </a:extLst>
          </p:cNvPr>
          <p:cNvSpPr>
            <a:spLocks noGrp="1"/>
          </p:cNvSpPr>
          <p:nvPr>
            <p:ph type="body" sz="quarter" idx="10"/>
          </p:nvPr>
        </p:nvSpPr>
        <p:spPr/>
        <p:txBody>
          <a:bodyPr>
            <a:normAutofit/>
          </a:bodyPr>
          <a:lstStyle/>
          <a:p>
            <a:r>
              <a:rPr lang="en-GB"/>
              <a:t>Thriving under pressure </a:t>
            </a:r>
          </a:p>
          <a:p>
            <a:r>
              <a:rPr lang="en-GB"/>
              <a:t>Turning challenges into opportunities</a:t>
            </a:r>
          </a:p>
          <a:p>
            <a:r>
              <a:rPr lang="en-GB"/>
              <a:t>Cross messages amplification</a:t>
            </a:r>
          </a:p>
          <a:p>
            <a:r>
              <a:rPr lang="en-GB"/>
              <a:t>A genuine sequential messaging framework and activation for the launch of S24 and Galaxy AI</a:t>
            </a:r>
          </a:p>
          <a:p>
            <a:r>
              <a:rPr lang="en-GB"/>
              <a:t>Bringing innovation at the heart of our media activation, reflecting our DNA and product USP</a:t>
            </a:r>
          </a:p>
          <a:p>
            <a:r>
              <a:rPr lang="en-GB"/>
              <a:t>Quality works</a:t>
            </a:r>
          </a:p>
          <a:p>
            <a:pPr marL="0" indent="0">
              <a:buNone/>
            </a:pPr>
            <a:endParaRPr lang="en-GB">
              <a:sym typeface="Wingdings" panose="05000000000000000000" pitchFamily="2" charset="2"/>
            </a:endParaRPr>
          </a:p>
          <a:p>
            <a:pPr marL="0" indent="0">
              <a:buNone/>
            </a:pPr>
            <a:r>
              <a:rPr lang="en-GB">
                <a:sym typeface="Wingdings" panose="05000000000000000000" pitchFamily="2" charset="2"/>
              </a:rPr>
              <a:t> Our perfectly balanced Paid-Owned-Earned ecosystem didn’t just create buzz, it delivered business success</a:t>
            </a:r>
            <a:endParaRPr lang="en-BE"/>
          </a:p>
        </p:txBody>
      </p:sp>
    </p:spTree>
    <p:extLst>
      <p:ext uri="{BB962C8B-B14F-4D97-AF65-F5344CB8AC3E}">
        <p14:creationId xmlns:p14="http://schemas.microsoft.com/office/powerpoint/2010/main" val="1534539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text on a black background&#10;&#10;AI-generated content may be incorrect.">
            <a:extLst>
              <a:ext uri="{FF2B5EF4-FFF2-40B4-BE49-F238E27FC236}">
                <a16:creationId xmlns:a16="http://schemas.microsoft.com/office/drawing/2014/main" id="{F065FF9C-BA72-0FB9-A687-1B4CAC3C27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701" y="3429000"/>
            <a:ext cx="6130286" cy="2291885"/>
          </a:xfrm>
          <a:prstGeom prst="rect">
            <a:avLst/>
          </a:prstGeom>
        </p:spPr>
      </p:pic>
      <p:pic>
        <p:nvPicPr>
          <p:cNvPr id="6150" name="Picture 6" descr="samsung marque logo téléphone symbole Nom noir conception Sud coréen mobile  vecteur illustration 20927392 Art vectoriel chez Vecteezy">
            <a:extLst>
              <a:ext uri="{FF2B5EF4-FFF2-40B4-BE49-F238E27FC236}">
                <a16:creationId xmlns:a16="http://schemas.microsoft.com/office/drawing/2014/main" id="{6734BE68-13E2-454B-ABF3-868195DD65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333" b="34744"/>
          <a:stretch/>
        </p:blipFill>
        <p:spPr bwMode="auto">
          <a:xfrm>
            <a:off x="1987060" y="1161162"/>
            <a:ext cx="8084357" cy="14413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39A2762-4913-47B6-B4A3-001874A6609A}"/>
              </a:ext>
            </a:extLst>
          </p:cNvPr>
          <p:cNvSpPr txBox="1"/>
          <p:nvPr/>
        </p:nvSpPr>
        <p:spPr>
          <a:xfrm>
            <a:off x="5855676" y="2495962"/>
            <a:ext cx="888022" cy="830997"/>
          </a:xfrm>
          <a:prstGeom prst="rect">
            <a:avLst/>
          </a:prstGeom>
          <a:noFill/>
        </p:spPr>
        <p:txBody>
          <a:bodyPr wrap="square" rtlCol="0">
            <a:spAutoFit/>
          </a:bodyPr>
          <a:lstStyle/>
          <a:p>
            <a:r>
              <a:rPr lang="nl-BE" sz="4800"/>
              <a:t>X</a:t>
            </a:r>
            <a:endParaRPr lang="en-US" sz="4800"/>
          </a:p>
        </p:txBody>
      </p:sp>
      <p:sp>
        <p:nvSpPr>
          <p:cNvPr id="8" name="Rectangle 7">
            <a:extLst>
              <a:ext uri="{FF2B5EF4-FFF2-40B4-BE49-F238E27FC236}">
                <a16:creationId xmlns:a16="http://schemas.microsoft.com/office/drawing/2014/main" id="{D3E3B667-6BAB-4304-85A6-B293E856F1AD}"/>
              </a:ext>
            </a:extLst>
          </p:cNvPr>
          <p:cNvSpPr/>
          <p:nvPr/>
        </p:nvSpPr>
        <p:spPr>
          <a:xfrm>
            <a:off x="360485" y="6172200"/>
            <a:ext cx="2031023" cy="4747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06800DD-3739-4794-8E35-3FF2740AF2A8}"/>
              </a:ext>
            </a:extLst>
          </p:cNvPr>
          <p:cNvSpPr/>
          <p:nvPr/>
        </p:nvSpPr>
        <p:spPr>
          <a:xfrm>
            <a:off x="10071417" y="6236677"/>
            <a:ext cx="2031023" cy="4747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0236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3C3F7EAF-0655-7644-3C0F-BA18CDBEC41A}"/>
              </a:ext>
            </a:extLst>
          </p:cNvPr>
          <p:cNvSpPr txBox="1">
            <a:spLocks noGrp="1"/>
          </p:cNvSpPr>
          <p:nvPr>
            <p:ph type="title"/>
          </p:nvPr>
        </p:nvSpPr>
        <p:spPr/>
        <p:txBody>
          <a:bodyPr anchor="t">
            <a:normAutofit fontScale="90000"/>
          </a:bodyPr>
          <a:lstStyle/>
          <a:p>
            <a:pPr lvl="0"/>
            <a:r>
              <a:rPr lang="en-GB" sz="4000" b="1">
                <a:latin typeface="Poppins" panose="00000500000000000000" pitchFamily="2" charset="0"/>
                <a:cs typeface="Poppins" panose="00000500000000000000" pitchFamily="2" charset="0"/>
              </a:rPr>
              <a:t>A turning point for the smartphone industry</a:t>
            </a:r>
            <a:endParaRPr lang="en-BE" sz="4000" b="0">
              <a:latin typeface="Poppins" panose="00000500000000000000" pitchFamily="2" charset="0"/>
              <a:cs typeface="Poppins" panose="00000500000000000000" pitchFamily="2" charset="0"/>
            </a:endParaRPr>
          </a:p>
        </p:txBody>
      </p:sp>
      <p:sp>
        <p:nvSpPr>
          <p:cNvPr id="2" name="Rectangle 1">
            <a:extLst>
              <a:ext uri="{FF2B5EF4-FFF2-40B4-BE49-F238E27FC236}">
                <a16:creationId xmlns:a16="http://schemas.microsoft.com/office/drawing/2014/main" id="{E19D3D98-63E8-57F8-B91F-039D4DBFD551}"/>
              </a:ext>
            </a:extLst>
          </p:cNvPr>
          <p:cNvSpPr/>
          <p:nvPr/>
        </p:nvSpPr>
        <p:spPr>
          <a:xfrm>
            <a:off x="447619" y="3396478"/>
            <a:ext cx="2664000" cy="89953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bg1"/>
                </a:solidFill>
                <a:latin typeface="Poppins" panose="00000500000000000000" pitchFamily="2" charset="0"/>
                <a:cs typeface="Poppins" panose="00000500000000000000" pitchFamily="2" charset="0"/>
              </a:rPr>
              <a:t>Launch of Galaxy S24</a:t>
            </a:r>
            <a:endParaRPr lang="en-BE" sz="2000" b="1">
              <a:solidFill>
                <a:schemeClr val="bg1"/>
              </a:solidFill>
              <a:latin typeface="Poppins" panose="00000500000000000000" pitchFamily="2" charset="0"/>
              <a:cs typeface="Poppins" panose="00000500000000000000" pitchFamily="2" charset="0"/>
            </a:endParaRPr>
          </a:p>
        </p:txBody>
      </p:sp>
      <p:sp>
        <p:nvSpPr>
          <p:cNvPr id="4" name="Rectangle 3">
            <a:extLst>
              <a:ext uri="{FF2B5EF4-FFF2-40B4-BE49-F238E27FC236}">
                <a16:creationId xmlns:a16="http://schemas.microsoft.com/office/drawing/2014/main" id="{1A9BF7DD-2C73-C415-BEFB-808781F51CF6}"/>
              </a:ext>
            </a:extLst>
          </p:cNvPr>
          <p:cNvSpPr/>
          <p:nvPr/>
        </p:nvSpPr>
        <p:spPr>
          <a:xfrm>
            <a:off x="9050973" y="3401582"/>
            <a:ext cx="2664000" cy="88932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bg1"/>
                </a:solidFill>
                <a:latin typeface="Poppins" panose="00000500000000000000" pitchFamily="2" charset="0"/>
                <a:cs typeface="Poppins" panose="00000500000000000000" pitchFamily="2" charset="0"/>
              </a:rPr>
              <a:t>Keep the core value</a:t>
            </a:r>
            <a:endParaRPr lang="en-BE" sz="2000" b="1">
              <a:solidFill>
                <a:schemeClr val="bg1"/>
              </a:solidFill>
              <a:latin typeface="Poppins" panose="00000500000000000000" pitchFamily="2" charset="0"/>
              <a:cs typeface="Poppins" panose="00000500000000000000" pitchFamily="2" charset="0"/>
            </a:endParaRPr>
          </a:p>
        </p:txBody>
      </p:sp>
      <p:sp>
        <p:nvSpPr>
          <p:cNvPr id="5" name="Rectangle 4">
            <a:extLst>
              <a:ext uri="{FF2B5EF4-FFF2-40B4-BE49-F238E27FC236}">
                <a16:creationId xmlns:a16="http://schemas.microsoft.com/office/drawing/2014/main" id="{B64763C0-64CD-F149-9AF0-D9B282A214C9}"/>
              </a:ext>
            </a:extLst>
          </p:cNvPr>
          <p:cNvSpPr/>
          <p:nvPr/>
        </p:nvSpPr>
        <p:spPr>
          <a:xfrm rot="16200000">
            <a:off x="4220594" y="2514245"/>
            <a:ext cx="899532" cy="266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GB" sz="2000" b="1">
                <a:solidFill>
                  <a:schemeClr val="bg1"/>
                </a:solidFill>
                <a:latin typeface="Poppins" panose="00000500000000000000" pitchFamily="2" charset="0"/>
                <a:cs typeface="Poppins" panose="00000500000000000000" pitchFamily="2" charset="0"/>
              </a:rPr>
              <a:t>Powered by Galaxy AI</a:t>
            </a:r>
            <a:endParaRPr lang="en-BE" sz="2000" b="1">
              <a:solidFill>
                <a:schemeClr val="bg1"/>
              </a:solidFill>
              <a:latin typeface="Poppins" panose="00000500000000000000" pitchFamily="2" charset="0"/>
              <a:cs typeface="Poppins" panose="00000500000000000000" pitchFamily="2" charset="0"/>
            </a:endParaRPr>
          </a:p>
        </p:txBody>
      </p:sp>
      <p:sp>
        <p:nvSpPr>
          <p:cNvPr id="6" name="Rectangle 5">
            <a:extLst>
              <a:ext uri="{FF2B5EF4-FFF2-40B4-BE49-F238E27FC236}">
                <a16:creationId xmlns:a16="http://schemas.microsoft.com/office/drawing/2014/main" id="{61DD5FCE-D2C7-671E-ABE7-49DFE66C7408}"/>
              </a:ext>
            </a:extLst>
          </p:cNvPr>
          <p:cNvSpPr/>
          <p:nvPr/>
        </p:nvSpPr>
        <p:spPr>
          <a:xfrm rot="5400000">
            <a:off x="7073263" y="2514244"/>
            <a:ext cx="889324" cy="2664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GB" sz="2000" b="1">
                <a:solidFill>
                  <a:schemeClr val="bg1"/>
                </a:solidFill>
                <a:latin typeface="Poppins" panose="00000500000000000000" pitchFamily="2" charset="0"/>
                <a:cs typeface="Poppins" panose="00000500000000000000" pitchFamily="2" charset="0"/>
              </a:rPr>
              <a:t>Innovative features for daily use</a:t>
            </a:r>
            <a:endParaRPr lang="en-BE" sz="2000" b="1">
              <a:solidFill>
                <a:schemeClr val="bg1"/>
              </a:solidFill>
              <a:latin typeface="Poppins" panose="00000500000000000000" pitchFamily="2" charset="0"/>
              <a:cs typeface="Poppins" panose="00000500000000000000" pitchFamily="2" charset="0"/>
            </a:endParaRPr>
          </a:p>
        </p:txBody>
      </p:sp>
      <p:sp>
        <p:nvSpPr>
          <p:cNvPr id="11" name="Rectangle 10">
            <a:extLst>
              <a:ext uri="{FF2B5EF4-FFF2-40B4-BE49-F238E27FC236}">
                <a16:creationId xmlns:a16="http://schemas.microsoft.com/office/drawing/2014/main" id="{9A24CB61-3608-A831-3FF9-2587A4F09CD8}"/>
              </a:ext>
            </a:extLst>
          </p:cNvPr>
          <p:cNvSpPr>
            <a:spLocks noChangeArrowheads="1"/>
          </p:cNvSpPr>
          <p:nvPr/>
        </p:nvSpPr>
        <p:spPr bwMode="auto">
          <a:xfrm>
            <a:off x="3318198" y="4349478"/>
            <a:ext cx="27043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GB" sz="1600">
                <a:solidFill>
                  <a:schemeClr val="accent1"/>
                </a:solidFill>
                <a:latin typeface="Poppins" panose="00000500000000000000" pitchFamily="2" charset="0"/>
                <a:cs typeface="Poppins" panose="00000500000000000000" pitchFamily="2" charset="0"/>
              </a:rPr>
              <a:t>A new generation of smartphones</a:t>
            </a:r>
            <a:endParaRPr lang="en-GB" altLang="en-BE" sz="1600">
              <a:solidFill>
                <a:schemeClr val="accent1"/>
              </a:solidFill>
              <a:latin typeface="Poppins" panose="00000500000000000000" pitchFamily="2" charset="0"/>
              <a:cs typeface="Poppins" panose="00000500000000000000" pitchFamily="2" charset="0"/>
            </a:endParaRPr>
          </a:p>
        </p:txBody>
      </p:sp>
      <p:sp>
        <p:nvSpPr>
          <p:cNvPr id="12" name="Rectangle 11">
            <a:extLst>
              <a:ext uri="{FF2B5EF4-FFF2-40B4-BE49-F238E27FC236}">
                <a16:creationId xmlns:a16="http://schemas.microsoft.com/office/drawing/2014/main" id="{6BA63A45-1B4F-3A56-6ABB-F0782BB77037}"/>
              </a:ext>
            </a:extLst>
          </p:cNvPr>
          <p:cNvSpPr>
            <a:spLocks noChangeArrowheads="1"/>
          </p:cNvSpPr>
          <p:nvPr/>
        </p:nvSpPr>
        <p:spPr bwMode="auto">
          <a:xfrm>
            <a:off x="6180467" y="4349478"/>
            <a:ext cx="267491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lang="en-GB" altLang="en-BE" sz="1600">
                <a:solidFill>
                  <a:schemeClr val="accent1"/>
                </a:solidFill>
                <a:latin typeface="Poppins" panose="00000500000000000000" pitchFamily="2" charset="0"/>
                <a:cs typeface="Poppins" panose="00000500000000000000" pitchFamily="2" charset="0"/>
              </a:rPr>
              <a:t>Circle to Search, </a:t>
            </a:r>
            <a:br>
              <a:rPr lang="en-GB" altLang="en-BE" sz="1600">
                <a:solidFill>
                  <a:schemeClr val="accent1"/>
                </a:solidFill>
                <a:latin typeface="Poppins" panose="00000500000000000000" pitchFamily="2" charset="0"/>
                <a:cs typeface="Poppins" panose="00000500000000000000" pitchFamily="2" charset="0"/>
              </a:rPr>
            </a:br>
            <a:r>
              <a:rPr lang="en-GB" altLang="en-BE" sz="1600">
                <a:solidFill>
                  <a:schemeClr val="accent1"/>
                </a:solidFill>
                <a:latin typeface="Poppins" panose="00000500000000000000" pitchFamily="2" charset="0"/>
                <a:cs typeface="Poppins" panose="00000500000000000000" pitchFamily="2" charset="0"/>
              </a:rPr>
              <a:t>Photo AI, Live Translate…</a:t>
            </a:r>
          </a:p>
        </p:txBody>
      </p:sp>
      <p:sp>
        <p:nvSpPr>
          <p:cNvPr id="13" name="Rectangle 12">
            <a:extLst>
              <a:ext uri="{FF2B5EF4-FFF2-40B4-BE49-F238E27FC236}">
                <a16:creationId xmlns:a16="http://schemas.microsoft.com/office/drawing/2014/main" id="{D7B9510D-D27A-F1C0-31AF-73F52CD53530}"/>
              </a:ext>
            </a:extLst>
          </p:cNvPr>
          <p:cNvSpPr>
            <a:spLocks noChangeArrowheads="1"/>
          </p:cNvSpPr>
          <p:nvPr/>
        </p:nvSpPr>
        <p:spPr bwMode="auto">
          <a:xfrm>
            <a:off x="9035771" y="4349478"/>
            <a:ext cx="26944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lang="en-GB" altLang="en-BE" sz="1600" err="1">
                <a:solidFill>
                  <a:schemeClr val="accent1"/>
                </a:solidFill>
                <a:latin typeface="Poppins" panose="00000500000000000000" pitchFamily="2" charset="0"/>
                <a:cs typeface="Poppins" panose="00000500000000000000" pitchFamily="2" charset="0"/>
              </a:rPr>
              <a:t>Nightography</a:t>
            </a:r>
            <a:r>
              <a:rPr lang="en-GB" altLang="en-BE" sz="1600">
                <a:solidFill>
                  <a:schemeClr val="accent1"/>
                </a:solidFill>
                <a:latin typeface="Poppins" panose="00000500000000000000" pitchFamily="2" charset="0"/>
                <a:cs typeface="Poppins" panose="00000500000000000000" pitchFamily="2" charset="0"/>
              </a:rPr>
              <a:t> as a major added value </a:t>
            </a:r>
            <a:endParaRPr lang="en-BE" altLang="en-BE" sz="1600">
              <a:solidFill>
                <a:schemeClr val="accent1"/>
              </a:solidFill>
              <a:latin typeface="Poppins" panose="00000500000000000000" pitchFamily="2" charset="0"/>
              <a:cs typeface="Poppins" panose="00000500000000000000" pitchFamily="2" charset="0"/>
            </a:endParaRPr>
          </a:p>
        </p:txBody>
      </p:sp>
      <p:sp>
        <p:nvSpPr>
          <p:cNvPr id="14" name="Rectangle 4">
            <a:extLst>
              <a:ext uri="{FF2B5EF4-FFF2-40B4-BE49-F238E27FC236}">
                <a16:creationId xmlns:a16="http://schemas.microsoft.com/office/drawing/2014/main" id="{829291F0-882D-D82D-E902-EDCDAF596725}"/>
              </a:ext>
            </a:extLst>
          </p:cNvPr>
          <p:cNvSpPr>
            <a:spLocks noChangeArrowheads="1"/>
          </p:cNvSpPr>
          <p:nvPr/>
        </p:nvSpPr>
        <p:spPr bwMode="auto">
          <a:xfrm>
            <a:off x="432416" y="4349478"/>
            <a:ext cx="269440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lang="en-GB" altLang="en-BE" sz="1600">
                <a:solidFill>
                  <a:schemeClr val="accent1"/>
                </a:solidFill>
                <a:latin typeface="Poppins" panose="00000500000000000000" pitchFamily="2" charset="0"/>
                <a:cs typeface="Poppins" panose="00000500000000000000" pitchFamily="2" charset="0"/>
              </a:rPr>
              <a:t>The world’s first </a:t>
            </a:r>
            <a:br>
              <a:rPr lang="en-GB" altLang="en-BE" sz="1600">
                <a:solidFill>
                  <a:schemeClr val="accent1"/>
                </a:solidFill>
                <a:latin typeface="Poppins" panose="00000500000000000000" pitchFamily="2" charset="0"/>
                <a:cs typeface="Poppins" panose="00000500000000000000" pitchFamily="2" charset="0"/>
              </a:rPr>
            </a:br>
            <a:r>
              <a:rPr lang="en-GB" altLang="en-BE" sz="1600">
                <a:solidFill>
                  <a:schemeClr val="accent1"/>
                </a:solidFill>
                <a:latin typeface="Poppins" panose="00000500000000000000" pitchFamily="2" charset="0"/>
                <a:cs typeface="Poppins" panose="00000500000000000000" pitchFamily="2" charset="0"/>
              </a:rPr>
              <a:t>AI Phone</a:t>
            </a:r>
          </a:p>
        </p:txBody>
      </p:sp>
      <p:sp>
        <p:nvSpPr>
          <p:cNvPr id="20" name="Rectangle 19">
            <a:extLst>
              <a:ext uri="{FF2B5EF4-FFF2-40B4-BE49-F238E27FC236}">
                <a16:creationId xmlns:a16="http://schemas.microsoft.com/office/drawing/2014/main" id="{3C37FE59-4530-38BA-9916-64DB52ECB61D}"/>
              </a:ext>
            </a:extLst>
          </p:cNvPr>
          <p:cNvSpPr/>
          <p:nvPr/>
        </p:nvSpPr>
        <p:spPr>
          <a:xfrm>
            <a:off x="453734" y="1641909"/>
            <a:ext cx="2651771" cy="1744671"/>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accent1"/>
                </a:solidFill>
              </a:rPr>
              <a:t>IMAGE</a:t>
            </a:r>
            <a:endParaRPr lang="en-BE">
              <a:solidFill>
                <a:schemeClr val="accent1"/>
              </a:solidFill>
            </a:endParaRPr>
          </a:p>
        </p:txBody>
      </p:sp>
      <p:sp>
        <p:nvSpPr>
          <p:cNvPr id="21" name="Rectangle 20">
            <a:extLst>
              <a:ext uri="{FF2B5EF4-FFF2-40B4-BE49-F238E27FC236}">
                <a16:creationId xmlns:a16="http://schemas.microsoft.com/office/drawing/2014/main" id="{7D848093-4E3E-D3B7-9CCE-7EFA0A73FC35}"/>
              </a:ext>
            </a:extLst>
          </p:cNvPr>
          <p:cNvSpPr/>
          <p:nvPr/>
        </p:nvSpPr>
        <p:spPr>
          <a:xfrm>
            <a:off x="3344475" y="1641909"/>
            <a:ext cx="2651771" cy="1744671"/>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accent1"/>
                </a:solidFill>
              </a:rPr>
              <a:t>IMAGE</a:t>
            </a:r>
            <a:endParaRPr lang="en-BE">
              <a:solidFill>
                <a:schemeClr val="accent1"/>
              </a:solidFill>
            </a:endParaRPr>
          </a:p>
        </p:txBody>
      </p:sp>
      <p:sp>
        <p:nvSpPr>
          <p:cNvPr id="22" name="Rectangle 21">
            <a:extLst>
              <a:ext uri="{FF2B5EF4-FFF2-40B4-BE49-F238E27FC236}">
                <a16:creationId xmlns:a16="http://schemas.microsoft.com/office/drawing/2014/main" id="{7C131378-EEEB-013A-52E7-33324E9E7742}"/>
              </a:ext>
            </a:extLst>
          </p:cNvPr>
          <p:cNvSpPr/>
          <p:nvPr/>
        </p:nvSpPr>
        <p:spPr>
          <a:xfrm>
            <a:off x="6192040" y="1641909"/>
            <a:ext cx="2651771" cy="1744671"/>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accent1"/>
                </a:solidFill>
              </a:rPr>
              <a:t>IMAGE</a:t>
            </a:r>
            <a:endParaRPr lang="en-BE">
              <a:solidFill>
                <a:schemeClr val="accent1"/>
              </a:solidFill>
            </a:endParaRPr>
          </a:p>
        </p:txBody>
      </p:sp>
      <p:sp>
        <p:nvSpPr>
          <p:cNvPr id="23" name="Rectangle 22">
            <a:extLst>
              <a:ext uri="{FF2B5EF4-FFF2-40B4-BE49-F238E27FC236}">
                <a16:creationId xmlns:a16="http://schemas.microsoft.com/office/drawing/2014/main" id="{CD3503AF-A0DF-4D27-2940-95F2CD63823B}"/>
              </a:ext>
            </a:extLst>
          </p:cNvPr>
          <p:cNvSpPr/>
          <p:nvPr/>
        </p:nvSpPr>
        <p:spPr>
          <a:xfrm>
            <a:off x="9057088" y="1641909"/>
            <a:ext cx="2651771" cy="1744671"/>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accent1"/>
                </a:solidFill>
              </a:rPr>
              <a:t>IMAGE</a:t>
            </a:r>
            <a:endParaRPr lang="en-BE">
              <a:solidFill>
                <a:schemeClr val="accent1"/>
              </a:solidFill>
            </a:endParaRPr>
          </a:p>
        </p:txBody>
      </p:sp>
      <p:sp>
        <p:nvSpPr>
          <p:cNvPr id="17" name="TextBox 16">
            <a:extLst>
              <a:ext uri="{FF2B5EF4-FFF2-40B4-BE49-F238E27FC236}">
                <a16:creationId xmlns:a16="http://schemas.microsoft.com/office/drawing/2014/main" id="{8013943B-B71F-2098-F92B-F2A217E723CF}"/>
              </a:ext>
            </a:extLst>
          </p:cNvPr>
          <p:cNvSpPr txBox="1"/>
          <p:nvPr/>
        </p:nvSpPr>
        <p:spPr>
          <a:xfrm>
            <a:off x="899707" y="5346509"/>
            <a:ext cx="10392589" cy="461665"/>
          </a:xfrm>
          <a:prstGeom prst="rect">
            <a:avLst/>
          </a:prstGeom>
          <a:noFill/>
        </p:spPr>
        <p:txBody>
          <a:bodyPr wrap="none" rtlCol="0">
            <a:spAutoFit/>
          </a:bodyPr>
          <a:lstStyle/>
          <a:p>
            <a:pPr algn="ctr"/>
            <a:r>
              <a:rPr lang="en-GB" sz="2400" b="1" dirty="0">
                <a:solidFill>
                  <a:schemeClr val="accent1"/>
                </a:solidFill>
              </a:rPr>
              <a:t>Claim the next era of mobile, celebrating our innovative heritage</a:t>
            </a:r>
            <a:endParaRPr lang="en-BE" sz="2400" b="1" dirty="0">
              <a:solidFill>
                <a:schemeClr val="accent1"/>
              </a:solidFill>
            </a:endParaRPr>
          </a:p>
        </p:txBody>
      </p:sp>
      <p:pic>
        <p:nvPicPr>
          <p:cNvPr id="18" name="Picture 4" descr="Galaxy AI: Samsung's new mobile AI platform explained">
            <a:extLst>
              <a:ext uri="{FF2B5EF4-FFF2-40B4-BE49-F238E27FC236}">
                <a16:creationId xmlns:a16="http://schemas.microsoft.com/office/drawing/2014/main" id="{B5DD87B8-0F3A-4DD1-9397-BFACE0F7C2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689"/>
          <a:stretch/>
        </p:blipFill>
        <p:spPr bwMode="auto">
          <a:xfrm>
            <a:off x="6304586" y="1738646"/>
            <a:ext cx="2417384" cy="15225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Official Teaser: Galaxy AI is coming | Samsung">
            <a:extLst>
              <a:ext uri="{FF2B5EF4-FFF2-40B4-BE49-F238E27FC236}">
                <a16:creationId xmlns:a16="http://schemas.microsoft.com/office/drawing/2014/main" id="{F642911F-F41E-4D57-AE4A-139C792A66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98" r="5698"/>
          <a:stretch/>
        </p:blipFill>
        <p:spPr bwMode="auto">
          <a:xfrm>
            <a:off x="3446585" y="1738647"/>
            <a:ext cx="2444261" cy="152252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Galaxy S24: Release date, price, specs, and Galaxy AI features">
            <a:extLst>
              <a:ext uri="{FF2B5EF4-FFF2-40B4-BE49-F238E27FC236}">
                <a16:creationId xmlns:a16="http://schemas.microsoft.com/office/drawing/2014/main" id="{574D3E25-7159-4D08-9AA6-7125E52B4B4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70" r="13677"/>
          <a:stretch/>
        </p:blipFill>
        <p:spPr bwMode="auto">
          <a:xfrm>
            <a:off x="9170376" y="1728924"/>
            <a:ext cx="2417885" cy="152253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est du Samsung Galaxy S24 Ultra : notre avis sur le smartphone haut de  gamme">
            <a:extLst>
              <a:ext uri="{FF2B5EF4-FFF2-40B4-BE49-F238E27FC236}">
                <a16:creationId xmlns:a16="http://schemas.microsoft.com/office/drawing/2014/main" id="{32BD1FD8-50CD-4AB8-B5BA-D3FD2E78E1D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7539"/>
          <a:stretch/>
        </p:blipFill>
        <p:spPr bwMode="auto">
          <a:xfrm>
            <a:off x="539122" y="1723316"/>
            <a:ext cx="2480994" cy="1537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833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3C3F7EAF-0655-7644-3C0F-BA18CDBEC41A}"/>
              </a:ext>
            </a:extLst>
          </p:cNvPr>
          <p:cNvSpPr txBox="1">
            <a:spLocks noGrp="1"/>
          </p:cNvSpPr>
          <p:nvPr>
            <p:ph type="title"/>
          </p:nvPr>
        </p:nvSpPr>
        <p:spPr/>
        <p:txBody>
          <a:bodyPr anchor="t">
            <a:normAutofit fontScale="90000"/>
          </a:bodyPr>
          <a:lstStyle/>
          <a:p>
            <a:pPr lvl="0"/>
            <a:r>
              <a:rPr lang="en-GB" sz="4000" b="1">
                <a:latin typeface="Poppins" panose="00000500000000000000" pitchFamily="2" charset="0"/>
                <a:cs typeface="Poppins" panose="00000500000000000000" pitchFamily="2" charset="0"/>
              </a:rPr>
              <a:t>Launching our </a:t>
            </a:r>
            <a:r>
              <a:rPr lang="en-GB" sz="4000"/>
              <a:t>flagship product</a:t>
            </a:r>
            <a:r>
              <a:rPr lang="en-GB" sz="4000" b="1">
                <a:latin typeface="Poppins" panose="00000500000000000000" pitchFamily="2" charset="0"/>
                <a:cs typeface="Poppins" panose="00000500000000000000" pitchFamily="2" charset="0"/>
              </a:rPr>
              <a:t> in a challenging landscape</a:t>
            </a:r>
            <a:endParaRPr lang="en-BE" sz="4000" b="0" dirty="0">
              <a:latin typeface="Poppins" panose="00000500000000000000" pitchFamily="2" charset="0"/>
              <a:cs typeface="Poppins" panose="00000500000000000000" pitchFamily="2" charset="0"/>
            </a:endParaRPr>
          </a:p>
        </p:txBody>
      </p:sp>
      <p:sp>
        <p:nvSpPr>
          <p:cNvPr id="5" name="Rectangle 4">
            <a:extLst>
              <a:ext uri="{FF2B5EF4-FFF2-40B4-BE49-F238E27FC236}">
                <a16:creationId xmlns:a16="http://schemas.microsoft.com/office/drawing/2014/main" id="{9446ED93-EDEB-7A7E-753E-22FC671B8D6E}"/>
              </a:ext>
            </a:extLst>
          </p:cNvPr>
          <p:cNvSpPr/>
          <p:nvPr/>
        </p:nvSpPr>
        <p:spPr>
          <a:xfrm>
            <a:off x="447619" y="1921947"/>
            <a:ext cx="2664000" cy="257202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bg1"/>
                </a:solidFill>
                <a:latin typeface="Poppins" panose="00000500000000000000" pitchFamily="2" charset="0"/>
                <a:cs typeface="Poppins" panose="00000500000000000000" pitchFamily="2" charset="0"/>
              </a:rPr>
              <a:t>Consumer excitement decline</a:t>
            </a:r>
            <a:endParaRPr lang="en-BE" sz="2400" b="1">
              <a:solidFill>
                <a:schemeClr val="bg1"/>
              </a:solidFill>
              <a:latin typeface="Poppins" panose="00000500000000000000" pitchFamily="2" charset="0"/>
              <a:cs typeface="Poppins" panose="00000500000000000000" pitchFamily="2" charset="0"/>
            </a:endParaRPr>
          </a:p>
        </p:txBody>
      </p:sp>
      <p:sp>
        <p:nvSpPr>
          <p:cNvPr id="6" name="Rectangle 5">
            <a:extLst>
              <a:ext uri="{FF2B5EF4-FFF2-40B4-BE49-F238E27FC236}">
                <a16:creationId xmlns:a16="http://schemas.microsoft.com/office/drawing/2014/main" id="{9ACB1011-86ED-1E2F-9438-7BBF8A4F829A}"/>
              </a:ext>
            </a:extLst>
          </p:cNvPr>
          <p:cNvSpPr/>
          <p:nvPr/>
        </p:nvSpPr>
        <p:spPr>
          <a:xfrm>
            <a:off x="9050973" y="1946031"/>
            <a:ext cx="2664000" cy="254284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bg1"/>
                </a:solidFill>
                <a:latin typeface="Poppins" panose="00000500000000000000" pitchFamily="2" charset="0"/>
                <a:cs typeface="Poppins" panose="00000500000000000000" pitchFamily="2" charset="0"/>
              </a:rPr>
              <a:t>Difficult to extend our potential</a:t>
            </a:r>
            <a:endParaRPr lang="en-BE" sz="2400" b="1">
              <a:solidFill>
                <a:schemeClr val="bg1"/>
              </a:solidFill>
              <a:latin typeface="Poppins" panose="00000500000000000000" pitchFamily="2" charset="0"/>
              <a:cs typeface="Poppins" panose="00000500000000000000" pitchFamily="2" charset="0"/>
            </a:endParaRPr>
          </a:p>
        </p:txBody>
      </p:sp>
      <p:sp>
        <p:nvSpPr>
          <p:cNvPr id="7" name="Rectangle 6">
            <a:extLst>
              <a:ext uri="{FF2B5EF4-FFF2-40B4-BE49-F238E27FC236}">
                <a16:creationId xmlns:a16="http://schemas.microsoft.com/office/drawing/2014/main" id="{16AB6CE1-6404-EB09-5CDE-F9855338D888}"/>
              </a:ext>
            </a:extLst>
          </p:cNvPr>
          <p:cNvSpPr/>
          <p:nvPr/>
        </p:nvSpPr>
        <p:spPr>
          <a:xfrm rot="16200000">
            <a:off x="3384346" y="1875962"/>
            <a:ext cx="2572028" cy="266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GB" sz="2400" b="1">
                <a:solidFill>
                  <a:schemeClr val="bg1"/>
                </a:solidFill>
                <a:latin typeface="Poppins" panose="00000500000000000000" pitchFamily="2" charset="0"/>
                <a:cs typeface="Poppins" panose="00000500000000000000" pitchFamily="2" charset="0"/>
              </a:rPr>
              <a:t>Harder to reach younger audiences</a:t>
            </a:r>
            <a:endParaRPr lang="en-BE" sz="2400" b="1">
              <a:solidFill>
                <a:schemeClr val="bg1"/>
              </a:solidFill>
              <a:latin typeface="Poppins" panose="00000500000000000000" pitchFamily="2" charset="0"/>
              <a:cs typeface="Poppins" panose="00000500000000000000" pitchFamily="2" charset="0"/>
            </a:endParaRPr>
          </a:p>
        </p:txBody>
      </p:sp>
      <p:sp>
        <p:nvSpPr>
          <p:cNvPr id="8" name="Rectangle 7">
            <a:extLst>
              <a:ext uri="{FF2B5EF4-FFF2-40B4-BE49-F238E27FC236}">
                <a16:creationId xmlns:a16="http://schemas.microsoft.com/office/drawing/2014/main" id="{80BC62A9-F16F-72C3-CCFD-11B49DF88A8C}"/>
              </a:ext>
            </a:extLst>
          </p:cNvPr>
          <p:cNvSpPr/>
          <p:nvPr/>
        </p:nvSpPr>
        <p:spPr>
          <a:xfrm rot="5400000">
            <a:off x="6246505" y="1885451"/>
            <a:ext cx="2542840" cy="2664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GB" sz="2400" b="1">
                <a:solidFill>
                  <a:schemeClr val="bg1"/>
                </a:solidFill>
                <a:latin typeface="Poppins" panose="00000500000000000000" pitchFamily="2" charset="0"/>
                <a:cs typeface="Poppins" panose="00000500000000000000" pitchFamily="2" charset="0"/>
              </a:rPr>
              <a:t>Limited marketing &amp; media impact</a:t>
            </a:r>
            <a:endParaRPr lang="en-BE" sz="2400" b="1">
              <a:solidFill>
                <a:schemeClr val="bg1"/>
              </a:solidFill>
              <a:latin typeface="Poppins" panose="00000500000000000000" pitchFamily="2" charset="0"/>
              <a:cs typeface="Poppins" panose="00000500000000000000" pitchFamily="2" charset="0"/>
            </a:endParaRPr>
          </a:p>
        </p:txBody>
      </p:sp>
      <p:sp>
        <p:nvSpPr>
          <p:cNvPr id="9" name="Rectangle 8">
            <a:extLst>
              <a:ext uri="{FF2B5EF4-FFF2-40B4-BE49-F238E27FC236}">
                <a16:creationId xmlns:a16="http://schemas.microsoft.com/office/drawing/2014/main" id="{30DE35DB-A086-9D87-90D9-1E41590AB111}"/>
              </a:ext>
            </a:extLst>
          </p:cNvPr>
          <p:cNvSpPr>
            <a:spLocks noChangeArrowheads="1"/>
          </p:cNvSpPr>
          <p:nvPr/>
        </p:nvSpPr>
        <p:spPr bwMode="auto">
          <a:xfrm>
            <a:off x="3318198" y="4532743"/>
            <a:ext cx="27043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GB" sz="1600" dirty="0">
                <a:solidFill>
                  <a:schemeClr val="accent1"/>
                </a:solidFill>
                <a:latin typeface="Poppins" panose="00000500000000000000" pitchFamily="2" charset="0"/>
                <a:cs typeface="Poppins" panose="00000500000000000000" pitchFamily="2" charset="0"/>
              </a:rPr>
              <a:t>Lower brand power vs main competitor towards Gen Z</a:t>
            </a:r>
            <a:endParaRPr lang="en-GB" altLang="en-BE" sz="1600" dirty="0">
              <a:solidFill>
                <a:schemeClr val="accent1"/>
              </a:solidFill>
              <a:latin typeface="Poppins" panose="00000500000000000000" pitchFamily="2" charset="0"/>
              <a:cs typeface="Poppins" panose="00000500000000000000" pitchFamily="2" charset="0"/>
            </a:endParaRPr>
          </a:p>
        </p:txBody>
      </p:sp>
      <p:sp>
        <p:nvSpPr>
          <p:cNvPr id="10" name="Rectangle 9">
            <a:extLst>
              <a:ext uri="{FF2B5EF4-FFF2-40B4-BE49-F238E27FC236}">
                <a16:creationId xmlns:a16="http://schemas.microsoft.com/office/drawing/2014/main" id="{751F094D-C372-6EC7-D7CE-16EBD38AAA51}"/>
              </a:ext>
            </a:extLst>
          </p:cNvPr>
          <p:cNvSpPr>
            <a:spLocks noChangeArrowheads="1"/>
          </p:cNvSpPr>
          <p:nvPr/>
        </p:nvSpPr>
        <p:spPr bwMode="auto">
          <a:xfrm>
            <a:off x="6180467" y="4532743"/>
            <a:ext cx="267491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lang="en-GB" altLang="en-BE" sz="1600" dirty="0">
                <a:solidFill>
                  <a:schemeClr val="accent1"/>
                </a:solidFill>
                <a:latin typeface="Poppins" panose="00000500000000000000" pitchFamily="2" charset="0"/>
                <a:cs typeface="Poppins" panose="00000500000000000000" pitchFamily="2" charset="0"/>
              </a:rPr>
              <a:t>Lower marginal ROI, more money &gt;&lt; better performance</a:t>
            </a:r>
          </a:p>
        </p:txBody>
      </p:sp>
      <p:sp>
        <p:nvSpPr>
          <p:cNvPr id="11" name="Rectangle 10">
            <a:extLst>
              <a:ext uri="{FF2B5EF4-FFF2-40B4-BE49-F238E27FC236}">
                <a16:creationId xmlns:a16="http://schemas.microsoft.com/office/drawing/2014/main" id="{66C9F08E-DA02-D35C-DAD3-5E19D212C751}"/>
              </a:ext>
            </a:extLst>
          </p:cNvPr>
          <p:cNvSpPr>
            <a:spLocks noChangeArrowheads="1"/>
          </p:cNvSpPr>
          <p:nvPr/>
        </p:nvSpPr>
        <p:spPr bwMode="auto">
          <a:xfrm>
            <a:off x="9035771" y="4532743"/>
            <a:ext cx="269440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lang="en-GB" altLang="en-BE" sz="1600">
                <a:solidFill>
                  <a:schemeClr val="accent1"/>
                </a:solidFill>
                <a:latin typeface="Poppins" panose="00000500000000000000" pitchFamily="2" charset="0"/>
                <a:cs typeface="Poppins" panose="00000500000000000000" pitchFamily="2" charset="0"/>
              </a:rPr>
              <a:t>Most new Galaxy buyers are already Samsung users</a:t>
            </a:r>
            <a:endParaRPr lang="en-BE" altLang="en-BE" sz="1600">
              <a:solidFill>
                <a:schemeClr val="accent1"/>
              </a:solidFill>
              <a:latin typeface="Poppins" panose="00000500000000000000" pitchFamily="2" charset="0"/>
              <a:cs typeface="Poppins" panose="00000500000000000000" pitchFamily="2" charset="0"/>
            </a:endParaRPr>
          </a:p>
        </p:txBody>
      </p:sp>
      <p:sp>
        <p:nvSpPr>
          <p:cNvPr id="12" name="Rectangle 4">
            <a:extLst>
              <a:ext uri="{FF2B5EF4-FFF2-40B4-BE49-F238E27FC236}">
                <a16:creationId xmlns:a16="http://schemas.microsoft.com/office/drawing/2014/main" id="{7316F9A3-D260-FD87-06D5-BA9A3A52B68F}"/>
              </a:ext>
            </a:extLst>
          </p:cNvPr>
          <p:cNvSpPr>
            <a:spLocks noChangeArrowheads="1"/>
          </p:cNvSpPr>
          <p:nvPr/>
        </p:nvSpPr>
        <p:spPr bwMode="auto">
          <a:xfrm>
            <a:off x="432416" y="4532743"/>
            <a:ext cx="269440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lang="en-GB" altLang="en-BE" sz="1600" dirty="0">
                <a:solidFill>
                  <a:schemeClr val="accent1"/>
                </a:solidFill>
                <a:latin typeface="Poppins" panose="00000500000000000000" pitchFamily="2" charset="0"/>
                <a:cs typeface="Poppins" panose="00000500000000000000" pitchFamily="2" charset="0"/>
              </a:rPr>
              <a:t>Another “S” model</a:t>
            </a:r>
          </a:p>
          <a:p>
            <a:pPr marL="0" marR="0" lvl="0" indent="0" algn="ctr" defTabSz="914400" rtl="0" eaLnBrk="0" fontAlgn="base" latinLnBrk="0" hangingPunct="0">
              <a:lnSpc>
                <a:spcPct val="100000"/>
              </a:lnSpc>
              <a:spcBef>
                <a:spcPct val="0"/>
              </a:spcBef>
              <a:spcAft>
                <a:spcPct val="0"/>
              </a:spcAft>
              <a:buClrTx/>
              <a:buSzTx/>
              <a:tabLst/>
            </a:pPr>
            <a:r>
              <a:rPr lang="en-GB" altLang="en-BE" sz="1600" dirty="0">
                <a:solidFill>
                  <a:schemeClr val="accent1"/>
                </a:solidFill>
                <a:latin typeface="Poppins" panose="00000500000000000000" pitchFamily="2" charset="0"/>
                <a:cs typeface="Poppins" panose="00000500000000000000" pitchFamily="2" charset="0"/>
              </a:rPr>
              <a:t>Recent industry releases struggled to create buzz</a:t>
            </a:r>
          </a:p>
        </p:txBody>
      </p:sp>
    </p:spTree>
    <p:extLst>
      <p:ext uri="{BB962C8B-B14F-4D97-AF65-F5344CB8AC3E}">
        <p14:creationId xmlns:p14="http://schemas.microsoft.com/office/powerpoint/2010/main" val="803440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3C3F7EAF-0655-7644-3C0F-BA18CDBEC41A}"/>
              </a:ext>
            </a:extLst>
          </p:cNvPr>
          <p:cNvSpPr txBox="1">
            <a:spLocks noGrp="1"/>
          </p:cNvSpPr>
          <p:nvPr>
            <p:ph type="title"/>
          </p:nvPr>
        </p:nvSpPr>
        <p:spPr/>
        <p:txBody>
          <a:bodyPr anchor="ctr">
            <a:noAutofit/>
          </a:bodyPr>
          <a:lstStyle/>
          <a:p>
            <a:pPr lvl="0"/>
            <a:r>
              <a:rPr lang="en-GB" b="1">
                <a:latin typeface="Poppins" panose="00000500000000000000" pitchFamily="2" charset="0"/>
                <a:cs typeface="Poppins" panose="00000500000000000000" pitchFamily="2" charset="0"/>
              </a:rPr>
              <a:t>Turning challenges into strategic pillars</a:t>
            </a:r>
          </a:p>
        </p:txBody>
      </p:sp>
      <p:sp>
        <p:nvSpPr>
          <p:cNvPr id="6" name="Rectangle: Rounded Corners 5">
            <a:extLst>
              <a:ext uri="{FF2B5EF4-FFF2-40B4-BE49-F238E27FC236}">
                <a16:creationId xmlns:a16="http://schemas.microsoft.com/office/drawing/2014/main" id="{3D7AF7B0-0361-829A-5820-1BD0FDDAE5BC}"/>
              </a:ext>
            </a:extLst>
          </p:cNvPr>
          <p:cNvSpPr/>
          <p:nvPr/>
        </p:nvSpPr>
        <p:spPr>
          <a:xfrm>
            <a:off x="466725" y="1409700"/>
            <a:ext cx="5019675" cy="1428750"/>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b="1"/>
              <a:t>How to gain attractivity toward a young audience ?</a:t>
            </a:r>
            <a:endParaRPr lang="en-BE" b="1"/>
          </a:p>
        </p:txBody>
      </p:sp>
      <p:sp>
        <p:nvSpPr>
          <p:cNvPr id="7" name="Arrow: Right 6">
            <a:extLst>
              <a:ext uri="{FF2B5EF4-FFF2-40B4-BE49-F238E27FC236}">
                <a16:creationId xmlns:a16="http://schemas.microsoft.com/office/drawing/2014/main" id="{8A70CF6C-1437-6BAE-F7D1-A47D8536B742}"/>
              </a:ext>
            </a:extLst>
          </p:cNvPr>
          <p:cNvSpPr/>
          <p:nvPr/>
        </p:nvSpPr>
        <p:spPr>
          <a:xfrm>
            <a:off x="5819775" y="1966912"/>
            <a:ext cx="409575" cy="3143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Rectangle: Rounded Corners 7">
            <a:extLst>
              <a:ext uri="{FF2B5EF4-FFF2-40B4-BE49-F238E27FC236}">
                <a16:creationId xmlns:a16="http://schemas.microsoft.com/office/drawing/2014/main" id="{4F2A19F5-DCEE-689E-40F2-CBA9DA075472}"/>
              </a:ext>
            </a:extLst>
          </p:cNvPr>
          <p:cNvSpPr/>
          <p:nvPr/>
        </p:nvSpPr>
        <p:spPr>
          <a:xfrm>
            <a:off x="6562725" y="1409699"/>
            <a:ext cx="5019675" cy="1428750"/>
          </a:xfrm>
          <a:prstGeom prst="round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i="1">
                <a:solidFill>
                  <a:schemeClr val="accent1"/>
                </a:solidFill>
              </a:rPr>
              <a:t>Generate real excitement and authenticity with local relevance</a:t>
            </a:r>
            <a:endParaRPr lang="en-BE" i="1">
              <a:solidFill>
                <a:schemeClr val="accent1"/>
              </a:solidFill>
            </a:endParaRPr>
          </a:p>
        </p:txBody>
      </p:sp>
      <p:sp>
        <p:nvSpPr>
          <p:cNvPr id="9" name="Rectangle: Rounded Corners 8">
            <a:extLst>
              <a:ext uri="{FF2B5EF4-FFF2-40B4-BE49-F238E27FC236}">
                <a16:creationId xmlns:a16="http://schemas.microsoft.com/office/drawing/2014/main" id="{DDD73B4B-9139-530E-B4B2-4924F12E6A21}"/>
              </a:ext>
            </a:extLst>
          </p:cNvPr>
          <p:cNvSpPr/>
          <p:nvPr/>
        </p:nvSpPr>
        <p:spPr>
          <a:xfrm>
            <a:off x="466725" y="3028950"/>
            <a:ext cx="5019675" cy="1428750"/>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b="1"/>
              <a:t>How to maximize the potential of the new S24 and generate curiosity for Galaxy AI without cannibalizing either one ?</a:t>
            </a:r>
            <a:endParaRPr lang="en-BE" b="1"/>
          </a:p>
        </p:txBody>
      </p:sp>
      <p:sp>
        <p:nvSpPr>
          <p:cNvPr id="10" name="Arrow: Right 9">
            <a:extLst>
              <a:ext uri="{FF2B5EF4-FFF2-40B4-BE49-F238E27FC236}">
                <a16:creationId xmlns:a16="http://schemas.microsoft.com/office/drawing/2014/main" id="{0D954510-D181-73DB-C086-CD17F90C856C}"/>
              </a:ext>
            </a:extLst>
          </p:cNvPr>
          <p:cNvSpPr/>
          <p:nvPr/>
        </p:nvSpPr>
        <p:spPr>
          <a:xfrm>
            <a:off x="5819775" y="3586162"/>
            <a:ext cx="409575" cy="3143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Rectangle: Rounded Corners 10">
            <a:extLst>
              <a:ext uri="{FF2B5EF4-FFF2-40B4-BE49-F238E27FC236}">
                <a16:creationId xmlns:a16="http://schemas.microsoft.com/office/drawing/2014/main" id="{5106570C-18C0-9977-D075-C97F9F5CBAC6}"/>
              </a:ext>
            </a:extLst>
          </p:cNvPr>
          <p:cNvSpPr/>
          <p:nvPr/>
        </p:nvSpPr>
        <p:spPr>
          <a:xfrm>
            <a:off x="6562725" y="3028949"/>
            <a:ext cx="5019675" cy="1428750"/>
          </a:xfrm>
          <a:prstGeom prst="round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i="1">
                <a:solidFill>
                  <a:schemeClr val="accent1"/>
                </a:solidFill>
              </a:rPr>
              <a:t>Balance brand-building with a successful product launch including genuine sequential tactics</a:t>
            </a:r>
            <a:endParaRPr lang="en-BE" i="1">
              <a:solidFill>
                <a:schemeClr val="accent1"/>
              </a:solidFill>
            </a:endParaRPr>
          </a:p>
        </p:txBody>
      </p:sp>
      <p:sp>
        <p:nvSpPr>
          <p:cNvPr id="12" name="Rectangle: Rounded Corners 11">
            <a:extLst>
              <a:ext uri="{FF2B5EF4-FFF2-40B4-BE49-F238E27FC236}">
                <a16:creationId xmlns:a16="http://schemas.microsoft.com/office/drawing/2014/main" id="{F92D9083-2AC9-B5C0-0E6D-156AC5FF896A}"/>
              </a:ext>
            </a:extLst>
          </p:cNvPr>
          <p:cNvSpPr/>
          <p:nvPr/>
        </p:nvSpPr>
        <p:spPr>
          <a:xfrm>
            <a:off x="466725" y="4648199"/>
            <a:ext cx="5019675" cy="1428750"/>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b="1"/>
              <a:t>How to make this launch a true business accelerator ?</a:t>
            </a:r>
            <a:endParaRPr lang="en-BE" b="1"/>
          </a:p>
        </p:txBody>
      </p:sp>
      <p:sp>
        <p:nvSpPr>
          <p:cNvPr id="13" name="Arrow: Right 12">
            <a:extLst>
              <a:ext uri="{FF2B5EF4-FFF2-40B4-BE49-F238E27FC236}">
                <a16:creationId xmlns:a16="http://schemas.microsoft.com/office/drawing/2014/main" id="{490C1F5D-100B-B674-D4F7-014E77974305}"/>
              </a:ext>
            </a:extLst>
          </p:cNvPr>
          <p:cNvSpPr/>
          <p:nvPr/>
        </p:nvSpPr>
        <p:spPr>
          <a:xfrm>
            <a:off x="5819775" y="5205411"/>
            <a:ext cx="409575" cy="3143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Rectangle: Rounded Corners 13">
            <a:extLst>
              <a:ext uri="{FF2B5EF4-FFF2-40B4-BE49-F238E27FC236}">
                <a16:creationId xmlns:a16="http://schemas.microsoft.com/office/drawing/2014/main" id="{A9D2909C-C405-3509-6C10-8725CCF0642A}"/>
              </a:ext>
            </a:extLst>
          </p:cNvPr>
          <p:cNvSpPr/>
          <p:nvPr/>
        </p:nvSpPr>
        <p:spPr>
          <a:xfrm>
            <a:off x="6562725" y="4648198"/>
            <a:ext cx="5019675" cy="1428750"/>
          </a:xfrm>
          <a:prstGeom prst="round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i="1">
                <a:solidFill>
                  <a:schemeClr val="accent1"/>
                </a:solidFill>
              </a:rPr>
              <a:t>Create a true Yin-Yang effect between Paid &amp; Earned, where 1+1 is more than 2</a:t>
            </a:r>
            <a:endParaRPr lang="en-BE" i="1">
              <a:solidFill>
                <a:schemeClr val="accent1"/>
              </a:solidFill>
            </a:endParaRPr>
          </a:p>
        </p:txBody>
      </p:sp>
    </p:spTree>
    <p:extLst>
      <p:ext uri="{BB962C8B-B14F-4D97-AF65-F5344CB8AC3E}">
        <p14:creationId xmlns:p14="http://schemas.microsoft.com/office/powerpoint/2010/main" val="3903436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3C3F7EAF-0655-7644-3C0F-BA18CDBEC41A}"/>
              </a:ext>
            </a:extLst>
          </p:cNvPr>
          <p:cNvSpPr txBox="1">
            <a:spLocks noGrp="1"/>
          </p:cNvSpPr>
          <p:nvPr>
            <p:ph type="title"/>
          </p:nvPr>
        </p:nvSpPr>
        <p:spPr/>
        <p:txBody>
          <a:bodyPr anchor="t">
            <a:normAutofit/>
          </a:bodyPr>
          <a:lstStyle/>
          <a:p>
            <a:pPr lvl="0"/>
            <a:r>
              <a:rPr lang="en-GB" sz="4000"/>
              <a:t>O</a:t>
            </a:r>
            <a:r>
              <a:rPr lang="en-GB" sz="4000" b="1">
                <a:latin typeface="Poppins" panose="00000500000000000000" pitchFamily="2" charset="0"/>
                <a:cs typeface="Poppins" panose="00000500000000000000" pitchFamily="2" charset="0"/>
              </a:rPr>
              <a:t>ur 3-steps road to success</a:t>
            </a:r>
            <a:endParaRPr lang="en-BE" sz="4000" b="0">
              <a:latin typeface="Poppins" panose="00000500000000000000" pitchFamily="2" charset="0"/>
              <a:cs typeface="Poppins" panose="00000500000000000000" pitchFamily="2" charset="0"/>
            </a:endParaRPr>
          </a:p>
        </p:txBody>
      </p:sp>
      <p:sp>
        <p:nvSpPr>
          <p:cNvPr id="2" name="Arrow: Pentagon 1">
            <a:extLst>
              <a:ext uri="{FF2B5EF4-FFF2-40B4-BE49-F238E27FC236}">
                <a16:creationId xmlns:a16="http://schemas.microsoft.com/office/drawing/2014/main" id="{1CCB73D1-4444-8F0A-25FE-FEF957A88204}"/>
              </a:ext>
            </a:extLst>
          </p:cNvPr>
          <p:cNvSpPr/>
          <p:nvPr/>
        </p:nvSpPr>
        <p:spPr>
          <a:xfrm>
            <a:off x="443060" y="1923066"/>
            <a:ext cx="3421930" cy="970963"/>
          </a:xfrm>
          <a:prstGeom prst="homePlate">
            <a:avLst>
              <a:gd name="adj" fmla="val 30583"/>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b="1"/>
              <a:t>TEASING</a:t>
            </a:r>
          </a:p>
          <a:p>
            <a:pPr algn="ctr"/>
            <a:endParaRPr lang="en-GB" sz="1000" i="1"/>
          </a:p>
          <a:p>
            <a:pPr algn="ctr"/>
            <a:r>
              <a:rPr lang="en-GB" i="1"/>
              <a:t>Curiosity &amp; Excitement</a:t>
            </a:r>
          </a:p>
        </p:txBody>
      </p:sp>
      <p:sp>
        <p:nvSpPr>
          <p:cNvPr id="4" name="Arrow: Pentagon 3">
            <a:extLst>
              <a:ext uri="{FF2B5EF4-FFF2-40B4-BE49-F238E27FC236}">
                <a16:creationId xmlns:a16="http://schemas.microsoft.com/office/drawing/2014/main" id="{CABB4866-5175-23E6-7CCE-EF932C3BFC36}"/>
              </a:ext>
            </a:extLst>
          </p:cNvPr>
          <p:cNvSpPr/>
          <p:nvPr/>
        </p:nvSpPr>
        <p:spPr>
          <a:xfrm>
            <a:off x="4385035" y="1923066"/>
            <a:ext cx="3421930" cy="970963"/>
          </a:xfrm>
          <a:prstGeom prst="homePlate">
            <a:avLst>
              <a:gd name="adj" fmla="val 30583"/>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b="1"/>
              <a:t>PRE-ORDER</a:t>
            </a:r>
          </a:p>
          <a:p>
            <a:pPr algn="ctr"/>
            <a:endParaRPr lang="en-GB" sz="1000"/>
          </a:p>
          <a:p>
            <a:pPr algn="ctr"/>
            <a:r>
              <a:rPr lang="en-GB" i="1"/>
              <a:t>Race against the clock</a:t>
            </a:r>
            <a:endParaRPr lang="en-BE" i="1"/>
          </a:p>
        </p:txBody>
      </p:sp>
      <p:sp>
        <p:nvSpPr>
          <p:cNvPr id="5" name="Arrow: Pentagon 4">
            <a:extLst>
              <a:ext uri="{FF2B5EF4-FFF2-40B4-BE49-F238E27FC236}">
                <a16:creationId xmlns:a16="http://schemas.microsoft.com/office/drawing/2014/main" id="{343A33B3-5550-AF97-3FD3-0E16643C078E}"/>
              </a:ext>
            </a:extLst>
          </p:cNvPr>
          <p:cNvSpPr/>
          <p:nvPr/>
        </p:nvSpPr>
        <p:spPr>
          <a:xfrm>
            <a:off x="8327010" y="1923066"/>
            <a:ext cx="3421930" cy="970963"/>
          </a:xfrm>
          <a:prstGeom prst="homePlate">
            <a:avLst>
              <a:gd name="adj" fmla="val 31553"/>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b="1"/>
              <a:t>LAUNCH</a:t>
            </a:r>
          </a:p>
          <a:p>
            <a:pPr algn="ctr"/>
            <a:endParaRPr lang="en-GB" sz="1000"/>
          </a:p>
          <a:p>
            <a:pPr algn="ctr"/>
            <a:r>
              <a:rPr lang="en-GB" i="1"/>
              <a:t>The talk of the town</a:t>
            </a:r>
            <a:endParaRPr lang="en-BE" i="1"/>
          </a:p>
        </p:txBody>
      </p:sp>
      <p:sp>
        <p:nvSpPr>
          <p:cNvPr id="6" name="Rectangle 5">
            <a:extLst>
              <a:ext uri="{FF2B5EF4-FFF2-40B4-BE49-F238E27FC236}">
                <a16:creationId xmlns:a16="http://schemas.microsoft.com/office/drawing/2014/main" id="{B2DBC430-6E4A-2591-D536-BCE88C3053C4}"/>
              </a:ext>
            </a:extLst>
          </p:cNvPr>
          <p:cNvSpPr/>
          <p:nvPr/>
        </p:nvSpPr>
        <p:spPr>
          <a:xfrm>
            <a:off x="443060" y="3073139"/>
            <a:ext cx="3421930" cy="2761604"/>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accent1"/>
                </a:solidFill>
              </a:rPr>
              <a:t>Reconnect with our core audiences : tech &amp; Samsung lovers, but also Gen Z and ambassadors</a:t>
            </a:r>
          </a:p>
          <a:p>
            <a:pPr algn="ctr"/>
            <a:endParaRPr lang="en-GB">
              <a:solidFill>
                <a:schemeClr val="accent1"/>
              </a:solidFill>
            </a:endParaRPr>
          </a:p>
          <a:p>
            <a:pPr algn="ctr"/>
            <a:r>
              <a:rPr lang="en-GB">
                <a:solidFill>
                  <a:schemeClr val="accent1"/>
                </a:solidFill>
              </a:rPr>
              <a:t>Generate conversations &amp; buzz around the new S24 and Galaxy AI features</a:t>
            </a:r>
            <a:endParaRPr lang="en-BE">
              <a:solidFill>
                <a:schemeClr val="accent1"/>
              </a:solidFill>
            </a:endParaRPr>
          </a:p>
        </p:txBody>
      </p:sp>
      <p:sp>
        <p:nvSpPr>
          <p:cNvPr id="7" name="Rectangle 6">
            <a:extLst>
              <a:ext uri="{FF2B5EF4-FFF2-40B4-BE49-F238E27FC236}">
                <a16:creationId xmlns:a16="http://schemas.microsoft.com/office/drawing/2014/main" id="{250E4891-6643-66BE-BEBA-D14213AE1E7F}"/>
              </a:ext>
            </a:extLst>
          </p:cNvPr>
          <p:cNvSpPr/>
          <p:nvPr/>
        </p:nvSpPr>
        <p:spPr>
          <a:xfrm>
            <a:off x="4385035" y="3073139"/>
            <a:ext cx="3421930" cy="2761604"/>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accent1"/>
                </a:solidFill>
              </a:rPr>
              <a:t>Fast reach, high business expectations for S24</a:t>
            </a:r>
          </a:p>
          <a:p>
            <a:pPr algn="ctr"/>
            <a:endParaRPr lang="en-GB">
              <a:solidFill>
                <a:schemeClr val="accent1"/>
              </a:solidFill>
            </a:endParaRPr>
          </a:p>
          <a:p>
            <a:pPr algn="ctr"/>
            <a:r>
              <a:rPr lang="en-GB">
                <a:solidFill>
                  <a:schemeClr val="accent1"/>
                </a:solidFill>
              </a:rPr>
              <a:t>Stay relevant and authentic with local content and brand ambassadors</a:t>
            </a:r>
            <a:endParaRPr lang="en-BE">
              <a:solidFill>
                <a:schemeClr val="accent1"/>
              </a:solidFill>
            </a:endParaRPr>
          </a:p>
        </p:txBody>
      </p:sp>
      <p:sp>
        <p:nvSpPr>
          <p:cNvPr id="8" name="Rectangle 7">
            <a:extLst>
              <a:ext uri="{FF2B5EF4-FFF2-40B4-BE49-F238E27FC236}">
                <a16:creationId xmlns:a16="http://schemas.microsoft.com/office/drawing/2014/main" id="{52D07DA9-322D-A8EC-581E-1C614E9E8AAC}"/>
              </a:ext>
            </a:extLst>
          </p:cNvPr>
          <p:cNvSpPr/>
          <p:nvPr/>
        </p:nvSpPr>
        <p:spPr>
          <a:xfrm>
            <a:off x="8327010" y="3073139"/>
            <a:ext cx="3421930" cy="2761604"/>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accent1"/>
                </a:solidFill>
              </a:rPr>
              <a:t>Stay top of mind, driving both consideration and preference</a:t>
            </a:r>
          </a:p>
          <a:p>
            <a:pPr algn="ctr"/>
            <a:endParaRPr lang="en-GB">
              <a:solidFill>
                <a:schemeClr val="accent1"/>
              </a:solidFill>
            </a:endParaRPr>
          </a:p>
          <a:p>
            <a:pPr algn="ctr"/>
            <a:r>
              <a:rPr lang="en-GB">
                <a:solidFill>
                  <a:schemeClr val="accent1"/>
                </a:solidFill>
              </a:rPr>
              <a:t>Maximize stopping power and impact</a:t>
            </a:r>
            <a:endParaRPr lang="en-BE">
              <a:solidFill>
                <a:schemeClr val="accent1"/>
              </a:solidFill>
            </a:endParaRPr>
          </a:p>
        </p:txBody>
      </p:sp>
    </p:spTree>
    <p:extLst>
      <p:ext uri="{BB962C8B-B14F-4D97-AF65-F5344CB8AC3E}">
        <p14:creationId xmlns:p14="http://schemas.microsoft.com/office/powerpoint/2010/main" val="154562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group of people taking a selfie&#10;&#10;Description automatically generated">
            <a:extLst>
              <a:ext uri="{FF2B5EF4-FFF2-40B4-BE49-F238E27FC236}">
                <a16:creationId xmlns:a16="http://schemas.microsoft.com/office/drawing/2014/main" id="{93AE3E25-0DF1-482E-9320-F0DE9E2CD645}"/>
              </a:ext>
            </a:extLst>
          </p:cNvPr>
          <p:cNvPicPr>
            <a:picLocks noChangeAspect="1"/>
          </p:cNvPicPr>
          <p:nvPr/>
        </p:nvPicPr>
        <p:blipFill>
          <a:blip r:embed="rId3"/>
          <a:stretch>
            <a:fillRect/>
          </a:stretch>
        </p:blipFill>
        <p:spPr>
          <a:xfrm>
            <a:off x="6105617" y="5235979"/>
            <a:ext cx="733152" cy="1287081"/>
          </a:xfrm>
          <a:prstGeom prst="rect">
            <a:avLst/>
          </a:prstGeom>
        </p:spPr>
      </p:pic>
      <p:pic>
        <p:nvPicPr>
          <p:cNvPr id="17" name="Picture 16" descr="A person sitting at a table with a large screen&#10;&#10;Description automatically generated">
            <a:extLst>
              <a:ext uri="{FF2B5EF4-FFF2-40B4-BE49-F238E27FC236}">
                <a16:creationId xmlns:a16="http://schemas.microsoft.com/office/drawing/2014/main" id="{2732335D-E7B3-4262-9263-1D221ED82D54}"/>
              </a:ext>
            </a:extLst>
          </p:cNvPr>
          <p:cNvPicPr>
            <a:picLocks noChangeAspect="1"/>
          </p:cNvPicPr>
          <p:nvPr/>
        </p:nvPicPr>
        <p:blipFill>
          <a:blip r:embed="rId4"/>
          <a:stretch>
            <a:fillRect/>
          </a:stretch>
        </p:blipFill>
        <p:spPr>
          <a:xfrm>
            <a:off x="4191646" y="5484167"/>
            <a:ext cx="1754606" cy="967314"/>
          </a:xfrm>
          <a:prstGeom prst="rect">
            <a:avLst/>
          </a:prstGeom>
        </p:spPr>
      </p:pic>
      <p:pic>
        <p:nvPicPr>
          <p:cNvPr id="10" name="Picture 9" descr="A person in a white coat talking on a cell phone&#10;&#10;Description automatically generated">
            <a:extLst>
              <a:ext uri="{FF2B5EF4-FFF2-40B4-BE49-F238E27FC236}">
                <a16:creationId xmlns:a16="http://schemas.microsoft.com/office/drawing/2014/main" id="{B986B62D-8540-4920-B46C-B67B7D7DE87D}"/>
              </a:ext>
            </a:extLst>
          </p:cNvPr>
          <p:cNvPicPr>
            <a:picLocks noChangeAspect="1"/>
          </p:cNvPicPr>
          <p:nvPr/>
        </p:nvPicPr>
        <p:blipFill>
          <a:blip r:embed="rId5"/>
          <a:stretch>
            <a:fillRect/>
          </a:stretch>
        </p:blipFill>
        <p:spPr>
          <a:xfrm>
            <a:off x="707509" y="1915629"/>
            <a:ext cx="3059117" cy="1782037"/>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A4FC7A8B-937B-45E9-8141-AFF8764E53DE}"/>
              </a:ext>
            </a:extLst>
          </p:cNvPr>
          <p:cNvPicPr>
            <a:picLocks noChangeAspect="1"/>
          </p:cNvPicPr>
          <p:nvPr/>
        </p:nvPicPr>
        <p:blipFill>
          <a:blip r:embed="rId6"/>
          <a:stretch>
            <a:fillRect/>
          </a:stretch>
        </p:blipFill>
        <p:spPr>
          <a:xfrm>
            <a:off x="6624170" y="1622021"/>
            <a:ext cx="2257845" cy="1092260"/>
          </a:xfrm>
          <a:prstGeom prst="rect">
            <a:avLst/>
          </a:prstGeom>
        </p:spPr>
      </p:pic>
      <p:graphicFrame>
        <p:nvGraphicFramePr>
          <p:cNvPr id="11" name="Chart 10">
            <a:extLst>
              <a:ext uri="{FF2B5EF4-FFF2-40B4-BE49-F238E27FC236}">
                <a16:creationId xmlns:a16="http://schemas.microsoft.com/office/drawing/2014/main" id="{4FC31DEF-4D53-4D3C-9488-DB90DD58B14C}"/>
              </a:ext>
            </a:extLst>
          </p:cNvPr>
          <p:cNvGraphicFramePr/>
          <p:nvPr>
            <p:extLst>
              <p:ext uri="{D42A27DB-BD31-4B8C-83A1-F6EECF244321}">
                <p14:modId xmlns:p14="http://schemas.microsoft.com/office/powerpoint/2010/main" val="3822389611"/>
              </p:ext>
            </p:extLst>
          </p:nvPr>
        </p:nvGraphicFramePr>
        <p:xfrm>
          <a:off x="2442488" y="1460173"/>
          <a:ext cx="6133440" cy="4459218"/>
        </p:xfrm>
        <a:graphic>
          <a:graphicData uri="http://schemas.openxmlformats.org/drawingml/2006/chart">
            <c:chart xmlns:c="http://schemas.openxmlformats.org/drawingml/2006/chart" xmlns:r="http://schemas.openxmlformats.org/officeDocument/2006/relationships" r:id="rId7"/>
          </a:graphicData>
        </a:graphic>
      </p:graphicFrame>
      <p:sp>
        <p:nvSpPr>
          <p:cNvPr id="3" name="Title 4">
            <a:extLst>
              <a:ext uri="{FF2B5EF4-FFF2-40B4-BE49-F238E27FC236}">
                <a16:creationId xmlns:a16="http://schemas.microsoft.com/office/drawing/2014/main" id="{3C3F7EAF-0655-7644-3C0F-BA18CDBEC41A}"/>
              </a:ext>
            </a:extLst>
          </p:cNvPr>
          <p:cNvSpPr txBox="1">
            <a:spLocks noGrp="1"/>
          </p:cNvSpPr>
          <p:nvPr>
            <p:ph type="title"/>
          </p:nvPr>
        </p:nvSpPr>
        <p:spPr/>
        <p:txBody>
          <a:bodyPr anchor="t">
            <a:normAutofit fontScale="90000"/>
          </a:bodyPr>
          <a:lstStyle/>
          <a:p>
            <a:pPr lvl="0"/>
            <a:r>
              <a:rPr lang="en-GB" sz="4000" b="1" dirty="0">
                <a:latin typeface="Poppins" panose="00000500000000000000" pitchFamily="2" charset="0"/>
                <a:cs typeface="Poppins" panose="00000500000000000000" pitchFamily="2" charset="0"/>
              </a:rPr>
              <a:t>Step 1</a:t>
            </a:r>
            <a:br>
              <a:rPr lang="en-GB" sz="4000" b="1" dirty="0">
                <a:latin typeface="Poppins" panose="00000500000000000000" pitchFamily="2" charset="0"/>
                <a:cs typeface="Poppins" panose="00000500000000000000" pitchFamily="2" charset="0"/>
              </a:rPr>
            </a:br>
            <a:r>
              <a:rPr lang="en-GB" sz="2700" b="0" dirty="0">
                <a:latin typeface="Poppins" panose="00000500000000000000" pitchFamily="2" charset="0"/>
                <a:cs typeface="Poppins" panose="00000500000000000000" pitchFamily="2" charset="0"/>
              </a:rPr>
              <a:t>Curiosity &amp; Excitement from Teasing to Unpack</a:t>
            </a:r>
            <a:endParaRPr lang="en-BE" sz="4000" b="0" dirty="0">
              <a:latin typeface="Poppins" panose="00000500000000000000" pitchFamily="2" charset="0"/>
              <a:cs typeface="Poppins" panose="00000500000000000000" pitchFamily="2" charset="0"/>
            </a:endParaRPr>
          </a:p>
        </p:txBody>
      </p:sp>
      <p:pic>
        <p:nvPicPr>
          <p:cNvPr id="6" name="Picture 5" descr="A screenshot of a cell phone&#10;&#10;Description automatically generated">
            <a:extLst>
              <a:ext uri="{FF2B5EF4-FFF2-40B4-BE49-F238E27FC236}">
                <a16:creationId xmlns:a16="http://schemas.microsoft.com/office/drawing/2014/main" id="{5E898F7B-348B-469A-9E5B-4717BF8117B6}"/>
              </a:ext>
            </a:extLst>
          </p:cNvPr>
          <p:cNvPicPr>
            <a:picLocks noChangeAspect="1"/>
          </p:cNvPicPr>
          <p:nvPr/>
        </p:nvPicPr>
        <p:blipFill>
          <a:blip r:embed="rId8"/>
          <a:stretch>
            <a:fillRect/>
          </a:stretch>
        </p:blipFill>
        <p:spPr>
          <a:xfrm>
            <a:off x="9088905" y="945256"/>
            <a:ext cx="839150" cy="2251896"/>
          </a:xfrm>
          <a:prstGeom prst="rect">
            <a:avLst/>
          </a:prstGeom>
        </p:spPr>
      </p:pic>
      <p:pic>
        <p:nvPicPr>
          <p:cNvPr id="13" name="Afbeelding 3" descr="Afbeelding met tekst, schermopname, ontwerp&#10;&#10;Automatisch gegenereerde beschrijving">
            <a:extLst>
              <a:ext uri="{FF2B5EF4-FFF2-40B4-BE49-F238E27FC236}">
                <a16:creationId xmlns:a16="http://schemas.microsoft.com/office/drawing/2014/main" id="{DEEC5C5F-0E51-4622-B80A-455217DD6FDD}"/>
              </a:ext>
            </a:extLst>
          </p:cNvPr>
          <p:cNvPicPr>
            <a:picLocks noChangeAspect="1"/>
          </p:cNvPicPr>
          <p:nvPr/>
        </p:nvPicPr>
        <p:blipFill>
          <a:blip r:embed="rId9"/>
          <a:stretch>
            <a:fillRect/>
          </a:stretch>
        </p:blipFill>
        <p:spPr>
          <a:xfrm>
            <a:off x="1480307" y="3948951"/>
            <a:ext cx="826681" cy="1471502"/>
          </a:xfrm>
          <a:prstGeom prst="rect">
            <a:avLst/>
          </a:prstGeom>
        </p:spPr>
      </p:pic>
      <p:pic>
        <p:nvPicPr>
          <p:cNvPr id="14" name="Afbeelding 5" descr="Afbeelding met tekst, elektronica, schermopname, multimedia&#10;&#10;Automatisch gegenereerde beschrijving">
            <a:extLst>
              <a:ext uri="{FF2B5EF4-FFF2-40B4-BE49-F238E27FC236}">
                <a16:creationId xmlns:a16="http://schemas.microsoft.com/office/drawing/2014/main" id="{95582D68-731A-4531-935A-F56BD78B70E6}"/>
              </a:ext>
            </a:extLst>
          </p:cNvPr>
          <p:cNvPicPr>
            <a:picLocks noChangeAspect="1"/>
          </p:cNvPicPr>
          <p:nvPr/>
        </p:nvPicPr>
        <p:blipFill>
          <a:blip r:embed="rId10"/>
          <a:stretch>
            <a:fillRect/>
          </a:stretch>
        </p:blipFill>
        <p:spPr>
          <a:xfrm>
            <a:off x="2515202" y="3907304"/>
            <a:ext cx="1124332" cy="1631463"/>
          </a:xfrm>
          <a:prstGeom prst="rect">
            <a:avLst/>
          </a:prstGeom>
        </p:spPr>
      </p:pic>
      <p:pic>
        <p:nvPicPr>
          <p:cNvPr id="16" name="Picture 15">
            <a:extLst>
              <a:ext uri="{FF2B5EF4-FFF2-40B4-BE49-F238E27FC236}">
                <a16:creationId xmlns:a16="http://schemas.microsoft.com/office/drawing/2014/main" id="{59800D37-AD2F-4BD4-B3B6-6B7BF1153D5C}"/>
              </a:ext>
            </a:extLst>
          </p:cNvPr>
          <p:cNvPicPr>
            <a:picLocks noChangeAspect="1"/>
          </p:cNvPicPr>
          <p:nvPr/>
        </p:nvPicPr>
        <p:blipFill>
          <a:blip r:embed="rId11"/>
          <a:stretch>
            <a:fillRect/>
          </a:stretch>
        </p:blipFill>
        <p:spPr>
          <a:xfrm>
            <a:off x="10260598" y="3766926"/>
            <a:ext cx="1562826" cy="1260809"/>
          </a:xfrm>
          <a:prstGeom prst="rect">
            <a:avLst/>
          </a:prstGeom>
        </p:spPr>
      </p:pic>
      <p:pic>
        <p:nvPicPr>
          <p:cNvPr id="18" name="Picture 17">
            <a:extLst>
              <a:ext uri="{FF2B5EF4-FFF2-40B4-BE49-F238E27FC236}">
                <a16:creationId xmlns:a16="http://schemas.microsoft.com/office/drawing/2014/main" id="{22ACDEB2-AF2B-468D-9290-7A4D9473502C}"/>
              </a:ext>
            </a:extLst>
          </p:cNvPr>
          <p:cNvPicPr>
            <a:picLocks noChangeAspect="1"/>
          </p:cNvPicPr>
          <p:nvPr/>
        </p:nvPicPr>
        <p:blipFill>
          <a:blip r:embed="rId12"/>
          <a:stretch>
            <a:fillRect/>
          </a:stretch>
        </p:blipFill>
        <p:spPr>
          <a:xfrm>
            <a:off x="9713392" y="4195761"/>
            <a:ext cx="953241" cy="1429862"/>
          </a:xfrm>
          <a:prstGeom prst="rect">
            <a:avLst/>
          </a:prstGeom>
        </p:spPr>
      </p:pic>
      <p:pic>
        <p:nvPicPr>
          <p:cNvPr id="22" name="Afbeelding 50" descr="Afbeelding met tekst, schermopname, Mobiele telefoon, gadget&#10;&#10;Automatisch gegenereerde beschrijving">
            <a:extLst>
              <a:ext uri="{FF2B5EF4-FFF2-40B4-BE49-F238E27FC236}">
                <a16:creationId xmlns:a16="http://schemas.microsoft.com/office/drawing/2014/main" id="{2418B00F-23D4-4F01-8517-7EE47016ADBC}"/>
              </a:ext>
            </a:extLst>
          </p:cNvPr>
          <p:cNvPicPr>
            <a:picLocks noChangeAspect="1"/>
          </p:cNvPicPr>
          <p:nvPr/>
        </p:nvPicPr>
        <p:blipFill>
          <a:blip r:embed="rId13"/>
          <a:stretch>
            <a:fillRect/>
          </a:stretch>
        </p:blipFill>
        <p:spPr>
          <a:xfrm>
            <a:off x="9096812" y="5420733"/>
            <a:ext cx="1415904" cy="1110846"/>
          </a:xfrm>
          <a:prstGeom prst="rect">
            <a:avLst/>
          </a:prstGeom>
        </p:spPr>
      </p:pic>
      <p:sp>
        <p:nvSpPr>
          <p:cNvPr id="15" name="TextBox 14">
            <a:extLst>
              <a:ext uri="{FF2B5EF4-FFF2-40B4-BE49-F238E27FC236}">
                <a16:creationId xmlns:a16="http://schemas.microsoft.com/office/drawing/2014/main" id="{2A81EB39-40FE-401F-91B9-420FF96A3C98}"/>
              </a:ext>
            </a:extLst>
          </p:cNvPr>
          <p:cNvSpPr txBox="1"/>
          <p:nvPr/>
        </p:nvSpPr>
        <p:spPr>
          <a:xfrm>
            <a:off x="7295291" y="1317006"/>
            <a:ext cx="2662418" cy="307777"/>
          </a:xfrm>
          <a:prstGeom prst="rect">
            <a:avLst/>
          </a:prstGeom>
          <a:noFill/>
        </p:spPr>
        <p:txBody>
          <a:bodyPr wrap="square" rtlCol="0">
            <a:spAutoFit/>
          </a:bodyPr>
          <a:lstStyle/>
          <a:p>
            <a:r>
              <a:rPr lang="nl-BE" sz="1400">
                <a:solidFill>
                  <a:schemeClr val="accent1"/>
                </a:solidFill>
              </a:rPr>
              <a:t>CRM &amp; Members</a:t>
            </a:r>
            <a:endParaRPr lang="en-US" sz="1400">
              <a:solidFill>
                <a:schemeClr val="accent1"/>
              </a:solidFill>
            </a:endParaRPr>
          </a:p>
        </p:txBody>
      </p:sp>
      <p:sp>
        <p:nvSpPr>
          <p:cNvPr id="25" name="TextBox 24">
            <a:extLst>
              <a:ext uri="{FF2B5EF4-FFF2-40B4-BE49-F238E27FC236}">
                <a16:creationId xmlns:a16="http://schemas.microsoft.com/office/drawing/2014/main" id="{206FCC2E-7123-4A91-88FC-D05E74DE4FE9}"/>
              </a:ext>
            </a:extLst>
          </p:cNvPr>
          <p:cNvSpPr txBox="1"/>
          <p:nvPr/>
        </p:nvSpPr>
        <p:spPr>
          <a:xfrm>
            <a:off x="627290" y="1582119"/>
            <a:ext cx="5105609" cy="307777"/>
          </a:xfrm>
          <a:prstGeom prst="rect">
            <a:avLst/>
          </a:prstGeom>
          <a:noFill/>
        </p:spPr>
        <p:txBody>
          <a:bodyPr wrap="square" rtlCol="0">
            <a:spAutoFit/>
          </a:bodyPr>
          <a:lstStyle/>
          <a:p>
            <a:r>
              <a:rPr lang="nl-BE" sz="1400" err="1">
                <a:solidFill>
                  <a:schemeClr val="accent1"/>
                </a:solidFill>
              </a:rPr>
              <a:t>Branded</a:t>
            </a:r>
            <a:r>
              <a:rPr lang="nl-BE" sz="1400">
                <a:solidFill>
                  <a:schemeClr val="accent1"/>
                </a:solidFill>
              </a:rPr>
              <a:t> Video (60” TVC + </a:t>
            </a:r>
            <a:r>
              <a:rPr lang="nl-BE" sz="1400" err="1">
                <a:solidFill>
                  <a:schemeClr val="accent1"/>
                </a:solidFill>
              </a:rPr>
              <a:t>Social</a:t>
            </a:r>
            <a:r>
              <a:rPr lang="nl-BE" sz="1400">
                <a:solidFill>
                  <a:schemeClr val="accent1"/>
                </a:solidFill>
              </a:rPr>
              <a:t> + OLV)</a:t>
            </a:r>
            <a:endParaRPr lang="en-US" sz="1400">
              <a:solidFill>
                <a:schemeClr val="accent1"/>
              </a:solidFill>
            </a:endParaRPr>
          </a:p>
        </p:txBody>
      </p:sp>
      <p:sp>
        <p:nvSpPr>
          <p:cNvPr id="26" name="TextBox 25">
            <a:extLst>
              <a:ext uri="{FF2B5EF4-FFF2-40B4-BE49-F238E27FC236}">
                <a16:creationId xmlns:a16="http://schemas.microsoft.com/office/drawing/2014/main" id="{E90929F6-0268-4381-BF6D-7DF27296B212}"/>
              </a:ext>
            </a:extLst>
          </p:cNvPr>
          <p:cNvSpPr txBox="1"/>
          <p:nvPr/>
        </p:nvSpPr>
        <p:spPr>
          <a:xfrm>
            <a:off x="1409882" y="5542024"/>
            <a:ext cx="3249946" cy="307777"/>
          </a:xfrm>
          <a:prstGeom prst="rect">
            <a:avLst/>
          </a:prstGeom>
          <a:noFill/>
        </p:spPr>
        <p:txBody>
          <a:bodyPr wrap="square" rtlCol="0">
            <a:spAutoFit/>
          </a:bodyPr>
          <a:lstStyle/>
          <a:p>
            <a:r>
              <a:rPr lang="nl-BE" sz="1400">
                <a:solidFill>
                  <a:schemeClr val="accent1"/>
                </a:solidFill>
              </a:rPr>
              <a:t>Lead </a:t>
            </a:r>
            <a:r>
              <a:rPr lang="nl-BE" sz="1400" err="1">
                <a:solidFill>
                  <a:schemeClr val="accent1"/>
                </a:solidFill>
              </a:rPr>
              <a:t>Generation</a:t>
            </a:r>
            <a:r>
              <a:rPr lang="nl-BE" sz="1400">
                <a:solidFill>
                  <a:schemeClr val="accent1"/>
                </a:solidFill>
              </a:rPr>
              <a:t> format</a:t>
            </a:r>
            <a:endParaRPr lang="en-US" sz="1400">
              <a:solidFill>
                <a:schemeClr val="accent1"/>
              </a:solidFill>
            </a:endParaRPr>
          </a:p>
        </p:txBody>
      </p:sp>
      <p:pic>
        <p:nvPicPr>
          <p:cNvPr id="12" name="Picture 11" descr="A large dome with a blue sky and white text&#10;&#10;Description automatically generated">
            <a:extLst>
              <a:ext uri="{FF2B5EF4-FFF2-40B4-BE49-F238E27FC236}">
                <a16:creationId xmlns:a16="http://schemas.microsoft.com/office/drawing/2014/main" id="{8809E208-9333-458E-ACB6-99044662524B}"/>
              </a:ext>
            </a:extLst>
          </p:cNvPr>
          <p:cNvPicPr>
            <a:picLocks noChangeAspect="1"/>
          </p:cNvPicPr>
          <p:nvPr/>
        </p:nvPicPr>
        <p:blipFill>
          <a:blip r:embed="rId14"/>
          <a:stretch>
            <a:fillRect/>
          </a:stretch>
        </p:blipFill>
        <p:spPr>
          <a:xfrm>
            <a:off x="548155" y="2740974"/>
            <a:ext cx="745373" cy="1340067"/>
          </a:xfrm>
          <a:prstGeom prst="rect">
            <a:avLst/>
          </a:prstGeom>
        </p:spPr>
      </p:pic>
      <p:sp>
        <p:nvSpPr>
          <p:cNvPr id="27" name="TextBox 26">
            <a:extLst>
              <a:ext uri="{FF2B5EF4-FFF2-40B4-BE49-F238E27FC236}">
                <a16:creationId xmlns:a16="http://schemas.microsoft.com/office/drawing/2014/main" id="{8BD78371-C51D-413F-A944-89808D8AA4B5}"/>
              </a:ext>
            </a:extLst>
          </p:cNvPr>
          <p:cNvSpPr txBox="1"/>
          <p:nvPr/>
        </p:nvSpPr>
        <p:spPr>
          <a:xfrm>
            <a:off x="4083381" y="6481149"/>
            <a:ext cx="2662418" cy="307777"/>
          </a:xfrm>
          <a:prstGeom prst="rect">
            <a:avLst/>
          </a:prstGeom>
          <a:noFill/>
        </p:spPr>
        <p:txBody>
          <a:bodyPr wrap="square" rtlCol="0">
            <a:spAutoFit/>
          </a:bodyPr>
          <a:lstStyle/>
          <a:p>
            <a:r>
              <a:rPr lang="nl-BE" sz="1400" err="1">
                <a:solidFill>
                  <a:schemeClr val="accent1"/>
                </a:solidFill>
              </a:rPr>
              <a:t>Keynote</a:t>
            </a:r>
            <a:endParaRPr lang="en-US" sz="1400">
              <a:solidFill>
                <a:schemeClr val="accent1"/>
              </a:solidFill>
            </a:endParaRPr>
          </a:p>
        </p:txBody>
      </p:sp>
      <p:sp>
        <p:nvSpPr>
          <p:cNvPr id="28" name="TextBox 27">
            <a:extLst>
              <a:ext uri="{FF2B5EF4-FFF2-40B4-BE49-F238E27FC236}">
                <a16:creationId xmlns:a16="http://schemas.microsoft.com/office/drawing/2014/main" id="{8FDB2343-3CD0-445A-B2F4-340013DD931D}"/>
              </a:ext>
            </a:extLst>
          </p:cNvPr>
          <p:cNvSpPr txBox="1"/>
          <p:nvPr/>
        </p:nvSpPr>
        <p:spPr>
          <a:xfrm>
            <a:off x="10532052" y="5666143"/>
            <a:ext cx="1434793" cy="523220"/>
          </a:xfrm>
          <a:prstGeom prst="rect">
            <a:avLst/>
          </a:prstGeom>
          <a:noFill/>
        </p:spPr>
        <p:txBody>
          <a:bodyPr wrap="square" rtlCol="0">
            <a:spAutoFit/>
          </a:bodyPr>
          <a:lstStyle/>
          <a:p>
            <a:r>
              <a:rPr lang="nl-BE" sz="1400">
                <a:solidFill>
                  <a:schemeClr val="accent1"/>
                </a:solidFill>
              </a:rPr>
              <a:t>PR &amp; </a:t>
            </a:r>
            <a:r>
              <a:rPr lang="nl-BE" sz="1400" err="1">
                <a:solidFill>
                  <a:schemeClr val="accent1"/>
                </a:solidFill>
              </a:rPr>
              <a:t>Branded</a:t>
            </a:r>
            <a:r>
              <a:rPr lang="nl-BE" sz="1400">
                <a:solidFill>
                  <a:schemeClr val="accent1"/>
                </a:solidFill>
              </a:rPr>
              <a:t> Content</a:t>
            </a:r>
            <a:endParaRPr lang="en-US" sz="1400">
              <a:solidFill>
                <a:schemeClr val="accent1"/>
              </a:solidFill>
            </a:endParaRPr>
          </a:p>
        </p:txBody>
      </p:sp>
      <p:sp>
        <p:nvSpPr>
          <p:cNvPr id="29" name="TextBox 28">
            <a:extLst>
              <a:ext uri="{FF2B5EF4-FFF2-40B4-BE49-F238E27FC236}">
                <a16:creationId xmlns:a16="http://schemas.microsoft.com/office/drawing/2014/main" id="{F1E083D9-028F-45C9-89D4-C155B7211222}"/>
              </a:ext>
            </a:extLst>
          </p:cNvPr>
          <p:cNvSpPr txBox="1"/>
          <p:nvPr/>
        </p:nvSpPr>
        <p:spPr>
          <a:xfrm>
            <a:off x="6872328" y="6022046"/>
            <a:ext cx="2432524" cy="523220"/>
          </a:xfrm>
          <a:prstGeom prst="rect">
            <a:avLst/>
          </a:prstGeom>
          <a:noFill/>
        </p:spPr>
        <p:txBody>
          <a:bodyPr wrap="square" rtlCol="0">
            <a:spAutoFit/>
          </a:bodyPr>
          <a:lstStyle/>
          <a:p>
            <a:r>
              <a:rPr lang="nl-BE" sz="1400" err="1">
                <a:solidFill>
                  <a:schemeClr val="accent1"/>
                </a:solidFill>
              </a:rPr>
              <a:t>Influencer</a:t>
            </a:r>
            <a:r>
              <a:rPr lang="nl-BE" sz="1400">
                <a:solidFill>
                  <a:schemeClr val="accent1"/>
                </a:solidFill>
              </a:rPr>
              <a:t> &amp; </a:t>
            </a:r>
            <a:r>
              <a:rPr lang="nl-BE" sz="1400" err="1">
                <a:solidFill>
                  <a:schemeClr val="accent1"/>
                </a:solidFill>
              </a:rPr>
              <a:t>Ambassador</a:t>
            </a:r>
            <a:endParaRPr lang="en-US" sz="1400">
              <a:solidFill>
                <a:schemeClr val="accent1"/>
              </a:solidFill>
            </a:endParaRPr>
          </a:p>
        </p:txBody>
      </p:sp>
      <p:sp>
        <p:nvSpPr>
          <p:cNvPr id="30" name="TextBox 29">
            <a:extLst>
              <a:ext uri="{FF2B5EF4-FFF2-40B4-BE49-F238E27FC236}">
                <a16:creationId xmlns:a16="http://schemas.microsoft.com/office/drawing/2014/main" id="{48629A8A-06DA-46AF-A106-82B8B1C5D94A}"/>
              </a:ext>
            </a:extLst>
          </p:cNvPr>
          <p:cNvSpPr txBox="1"/>
          <p:nvPr/>
        </p:nvSpPr>
        <p:spPr>
          <a:xfrm>
            <a:off x="4308521" y="2938650"/>
            <a:ext cx="2421419" cy="2123658"/>
          </a:xfrm>
          <a:prstGeom prst="rect">
            <a:avLst/>
          </a:prstGeom>
          <a:noFill/>
        </p:spPr>
        <p:txBody>
          <a:bodyPr wrap="square" rtlCol="0">
            <a:spAutoFit/>
          </a:bodyPr>
          <a:lstStyle/>
          <a:p>
            <a:pPr algn="ctr"/>
            <a:r>
              <a:rPr lang="en-GB" sz="1200" dirty="0">
                <a:solidFill>
                  <a:schemeClr val="accent1"/>
                </a:solidFill>
              </a:rPr>
              <a:t>Reconnect with our core audiences : tech &amp; Samsung lovers, but also Gen Z and ambassadors</a:t>
            </a:r>
          </a:p>
          <a:p>
            <a:pPr algn="ctr"/>
            <a:endParaRPr lang="en-GB" sz="1200" dirty="0">
              <a:solidFill>
                <a:schemeClr val="accent1"/>
              </a:solidFill>
            </a:endParaRPr>
          </a:p>
          <a:p>
            <a:pPr algn="ctr"/>
            <a:r>
              <a:rPr lang="en-GB" sz="1200" dirty="0">
                <a:solidFill>
                  <a:schemeClr val="accent1"/>
                </a:solidFill>
              </a:rPr>
              <a:t>Generate conversations &amp; buzz around the new S24 and Galaxy AI features</a:t>
            </a:r>
            <a:endParaRPr lang="en-BE" sz="1200" dirty="0">
              <a:solidFill>
                <a:schemeClr val="accent1"/>
              </a:solidFill>
            </a:endParaRPr>
          </a:p>
          <a:p>
            <a:endParaRPr lang="nl-BE" sz="1200" dirty="0"/>
          </a:p>
          <a:p>
            <a:endParaRPr lang="nl-BE" sz="1200" dirty="0"/>
          </a:p>
          <a:p>
            <a:endParaRPr lang="en-US" sz="1200" dirty="0"/>
          </a:p>
        </p:txBody>
      </p:sp>
      <p:sp>
        <p:nvSpPr>
          <p:cNvPr id="31" name="TextBox 30">
            <a:extLst>
              <a:ext uri="{FF2B5EF4-FFF2-40B4-BE49-F238E27FC236}">
                <a16:creationId xmlns:a16="http://schemas.microsoft.com/office/drawing/2014/main" id="{3EED5A8F-E9F4-4F22-B197-11DAB486CCF2}"/>
              </a:ext>
            </a:extLst>
          </p:cNvPr>
          <p:cNvSpPr txBox="1"/>
          <p:nvPr/>
        </p:nvSpPr>
        <p:spPr>
          <a:xfrm>
            <a:off x="8962717" y="3209885"/>
            <a:ext cx="1765938" cy="523220"/>
          </a:xfrm>
          <a:prstGeom prst="rect">
            <a:avLst/>
          </a:prstGeom>
          <a:noFill/>
        </p:spPr>
        <p:txBody>
          <a:bodyPr wrap="square" rtlCol="0">
            <a:spAutoFit/>
          </a:bodyPr>
          <a:lstStyle/>
          <a:p>
            <a:r>
              <a:rPr lang="nl-BE" sz="1400">
                <a:solidFill>
                  <a:schemeClr val="accent1"/>
                </a:solidFill>
              </a:rPr>
              <a:t>San Jose &amp; </a:t>
            </a:r>
            <a:r>
              <a:rPr lang="nl-BE" sz="1400" err="1">
                <a:solidFill>
                  <a:schemeClr val="accent1"/>
                </a:solidFill>
              </a:rPr>
              <a:t>Local</a:t>
            </a:r>
            <a:r>
              <a:rPr lang="nl-BE" sz="1400">
                <a:solidFill>
                  <a:schemeClr val="accent1"/>
                </a:solidFill>
              </a:rPr>
              <a:t> </a:t>
            </a:r>
            <a:r>
              <a:rPr lang="nl-BE" sz="1400" err="1">
                <a:solidFill>
                  <a:schemeClr val="accent1"/>
                </a:solidFill>
              </a:rPr>
              <a:t>Unpack</a:t>
            </a:r>
            <a:endParaRPr lang="en-US" sz="1400">
              <a:solidFill>
                <a:schemeClr val="accent1"/>
              </a:solidFill>
            </a:endParaRPr>
          </a:p>
        </p:txBody>
      </p:sp>
      <p:pic>
        <p:nvPicPr>
          <p:cNvPr id="1026" name="Picture 2">
            <a:extLst>
              <a:ext uri="{FF2B5EF4-FFF2-40B4-BE49-F238E27FC236}">
                <a16:creationId xmlns:a16="http://schemas.microsoft.com/office/drawing/2014/main" id="{9F311D65-8FE7-4EDE-8298-23E24BF5DCA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27025" y="3241359"/>
            <a:ext cx="1735692" cy="23119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 met kleding, schoeisel, persoon, person&#10;&#10;Automatisch gegenereerde beschrijving">
            <a:extLst>
              <a:ext uri="{FF2B5EF4-FFF2-40B4-BE49-F238E27FC236}">
                <a16:creationId xmlns:a16="http://schemas.microsoft.com/office/drawing/2014/main" id="{71510436-6D15-414F-A179-8A40DA8ADAA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819326" y="2496552"/>
            <a:ext cx="1189556" cy="1584489"/>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0267826-9EF3-4D51-B962-DB7A5C98A736}"/>
              </a:ext>
            </a:extLst>
          </p:cNvPr>
          <p:cNvSpPr txBox="1"/>
          <p:nvPr/>
        </p:nvSpPr>
        <p:spPr>
          <a:xfrm>
            <a:off x="10188133" y="2217754"/>
            <a:ext cx="1765938" cy="523220"/>
          </a:xfrm>
          <a:prstGeom prst="rect">
            <a:avLst/>
          </a:prstGeom>
          <a:noFill/>
        </p:spPr>
        <p:txBody>
          <a:bodyPr wrap="square" rtlCol="0">
            <a:spAutoFit/>
          </a:bodyPr>
          <a:lstStyle/>
          <a:p>
            <a:r>
              <a:rPr lang="nl-BE" sz="1400">
                <a:solidFill>
                  <a:schemeClr val="accent1"/>
                </a:solidFill>
              </a:rPr>
              <a:t>On-Boarding Event</a:t>
            </a:r>
            <a:endParaRPr lang="en-US" sz="1400">
              <a:solidFill>
                <a:schemeClr val="accent1"/>
              </a:solidFill>
            </a:endParaRPr>
          </a:p>
        </p:txBody>
      </p:sp>
      <p:pic>
        <p:nvPicPr>
          <p:cNvPr id="1030" name="Picture 6" descr="A logo of a cell phone company&#10;&#10;Description automatically generated">
            <a:extLst>
              <a:ext uri="{FF2B5EF4-FFF2-40B4-BE49-F238E27FC236}">
                <a16:creationId xmlns:a16="http://schemas.microsoft.com/office/drawing/2014/main" id="{A7ECE740-3D0F-4FDD-ACD3-D4D1DC08DE0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188133" y="405375"/>
            <a:ext cx="1262386" cy="65063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D45AF67E-2A62-44A8-9ADB-66346349A011}"/>
              </a:ext>
            </a:extLst>
          </p:cNvPr>
          <p:cNvSpPr txBox="1"/>
          <p:nvPr/>
        </p:nvSpPr>
        <p:spPr>
          <a:xfrm>
            <a:off x="10099988" y="1074342"/>
            <a:ext cx="2092012" cy="307777"/>
          </a:xfrm>
          <a:prstGeom prst="rect">
            <a:avLst/>
          </a:prstGeom>
          <a:noFill/>
        </p:spPr>
        <p:txBody>
          <a:bodyPr wrap="square" rtlCol="0">
            <a:spAutoFit/>
          </a:bodyPr>
          <a:lstStyle/>
          <a:p>
            <a:r>
              <a:rPr lang="nl-BE" sz="1400" err="1">
                <a:solidFill>
                  <a:schemeClr val="accent1"/>
                </a:solidFill>
              </a:rPr>
              <a:t>Social</a:t>
            </a:r>
            <a:r>
              <a:rPr lang="nl-BE" sz="1400">
                <a:solidFill>
                  <a:schemeClr val="accent1"/>
                </a:solidFill>
              </a:rPr>
              <a:t> </a:t>
            </a:r>
            <a:r>
              <a:rPr lang="nl-BE" sz="1400" err="1">
                <a:solidFill>
                  <a:schemeClr val="accent1"/>
                </a:solidFill>
              </a:rPr>
              <a:t>Organic</a:t>
            </a:r>
            <a:endParaRPr lang="en-US" sz="1400">
              <a:solidFill>
                <a:schemeClr val="accent1"/>
              </a:solidFill>
            </a:endParaRPr>
          </a:p>
        </p:txBody>
      </p:sp>
    </p:spTree>
    <p:extLst>
      <p:ext uri="{BB962C8B-B14F-4D97-AF65-F5344CB8AC3E}">
        <p14:creationId xmlns:p14="http://schemas.microsoft.com/office/powerpoint/2010/main" val="1155108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fbeelding met Menselijk gezicht, kleding, persoon, tekst&#10;&#10;Automatisch gegenereerde beschrijving">
            <a:extLst>
              <a:ext uri="{FF2B5EF4-FFF2-40B4-BE49-F238E27FC236}">
                <a16:creationId xmlns:a16="http://schemas.microsoft.com/office/drawing/2014/main" id="{49D80F71-B510-4915-96D4-F9B9AA214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5122" y="4299098"/>
            <a:ext cx="2468516" cy="137603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4">
            <a:extLst>
              <a:ext uri="{FF2B5EF4-FFF2-40B4-BE49-F238E27FC236}">
                <a16:creationId xmlns:a16="http://schemas.microsoft.com/office/drawing/2014/main" id="{3C3F7EAF-0655-7644-3C0F-BA18CDBEC41A}"/>
              </a:ext>
            </a:extLst>
          </p:cNvPr>
          <p:cNvSpPr txBox="1">
            <a:spLocks noGrp="1"/>
          </p:cNvSpPr>
          <p:nvPr>
            <p:ph type="title"/>
          </p:nvPr>
        </p:nvSpPr>
        <p:spPr/>
        <p:txBody>
          <a:bodyPr anchor="t">
            <a:normAutofit fontScale="90000"/>
          </a:bodyPr>
          <a:lstStyle/>
          <a:p>
            <a:pPr lvl="0"/>
            <a:r>
              <a:rPr lang="en-GB" sz="4000" b="1" dirty="0">
                <a:latin typeface="Poppins" panose="00000500000000000000" pitchFamily="2" charset="0"/>
                <a:cs typeface="Poppins" panose="00000500000000000000" pitchFamily="2" charset="0"/>
              </a:rPr>
              <a:t>Step 2</a:t>
            </a:r>
            <a:br>
              <a:rPr lang="en-GB" sz="4000" b="1" dirty="0">
                <a:latin typeface="Poppins" panose="00000500000000000000" pitchFamily="2" charset="0"/>
                <a:cs typeface="Poppins" panose="00000500000000000000" pitchFamily="2" charset="0"/>
              </a:rPr>
            </a:br>
            <a:r>
              <a:rPr lang="en-GB" sz="2700" b="0" dirty="0">
                <a:latin typeface="Poppins" panose="00000500000000000000" pitchFamily="2" charset="0"/>
                <a:cs typeface="Poppins" panose="00000500000000000000" pitchFamily="2" charset="0"/>
              </a:rPr>
              <a:t>Race against the clock wit Pre-Order Phase</a:t>
            </a:r>
            <a:endParaRPr lang="en-BE" sz="4000" b="0" dirty="0">
              <a:latin typeface="Poppins" panose="00000500000000000000" pitchFamily="2" charset="0"/>
              <a:cs typeface="Poppins" panose="00000500000000000000" pitchFamily="2" charset="0"/>
            </a:endParaRPr>
          </a:p>
        </p:txBody>
      </p:sp>
      <p:pic>
        <p:nvPicPr>
          <p:cNvPr id="5" name="Afbeelding 3" descr="Afbeelding met tekst, elektronica, schermopname, Mobiele telefoon&#10;&#10;Automatisch gegenereerde beschrijving">
            <a:extLst>
              <a:ext uri="{FF2B5EF4-FFF2-40B4-BE49-F238E27FC236}">
                <a16:creationId xmlns:a16="http://schemas.microsoft.com/office/drawing/2014/main" id="{A5ED44EB-8988-4609-BEF2-64AEF9DFD06D}"/>
              </a:ext>
            </a:extLst>
          </p:cNvPr>
          <p:cNvPicPr>
            <a:picLocks noChangeAspect="1"/>
          </p:cNvPicPr>
          <p:nvPr/>
        </p:nvPicPr>
        <p:blipFill>
          <a:blip r:embed="rId4"/>
          <a:stretch>
            <a:fillRect/>
          </a:stretch>
        </p:blipFill>
        <p:spPr>
          <a:xfrm>
            <a:off x="4791948" y="3502437"/>
            <a:ext cx="1066386" cy="1765439"/>
          </a:xfrm>
          <a:prstGeom prst="rect">
            <a:avLst/>
          </a:prstGeom>
        </p:spPr>
      </p:pic>
      <p:pic>
        <p:nvPicPr>
          <p:cNvPr id="6" name="Afbeelding 22" descr="Afbeelding met tekst, schermopname, ontwerp&#10;&#10;Automatisch gegenereerde beschrijving">
            <a:extLst>
              <a:ext uri="{FF2B5EF4-FFF2-40B4-BE49-F238E27FC236}">
                <a16:creationId xmlns:a16="http://schemas.microsoft.com/office/drawing/2014/main" id="{895333A2-7DB4-4231-B3B3-30A21728AAC3}"/>
              </a:ext>
            </a:extLst>
          </p:cNvPr>
          <p:cNvPicPr>
            <a:picLocks noChangeAspect="1"/>
          </p:cNvPicPr>
          <p:nvPr/>
        </p:nvPicPr>
        <p:blipFill>
          <a:blip r:embed="rId5"/>
          <a:stretch>
            <a:fillRect/>
          </a:stretch>
        </p:blipFill>
        <p:spPr>
          <a:xfrm>
            <a:off x="335343" y="1465567"/>
            <a:ext cx="807140" cy="1766681"/>
          </a:xfrm>
          <a:prstGeom prst="rect">
            <a:avLst/>
          </a:prstGeom>
        </p:spPr>
      </p:pic>
      <p:pic>
        <p:nvPicPr>
          <p:cNvPr id="7" name="Afbeelding 16" descr="Afbeelding met tekst, Menselijk gezicht, schermopname, multimedia&#10;&#10;Automatisch gegenereerde beschrijving">
            <a:extLst>
              <a:ext uri="{FF2B5EF4-FFF2-40B4-BE49-F238E27FC236}">
                <a16:creationId xmlns:a16="http://schemas.microsoft.com/office/drawing/2014/main" id="{B70DC16D-CAF6-411C-A6BD-CBA79BBD8215}"/>
              </a:ext>
            </a:extLst>
          </p:cNvPr>
          <p:cNvPicPr>
            <a:picLocks noChangeAspect="1"/>
          </p:cNvPicPr>
          <p:nvPr/>
        </p:nvPicPr>
        <p:blipFill>
          <a:blip r:embed="rId6"/>
          <a:stretch>
            <a:fillRect/>
          </a:stretch>
        </p:blipFill>
        <p:spPr>
          <a:xfrm>
            <a:off x="3688666" y="3443468"/>
            <a:ext cx="966285" cy="1711525"/>
          </a:xfrm>
          <a:prstGeom prst="rect">
            <a:avLst/>
          </a:prstGeom>
        </p:spPr>
      </p:pic>
      <p:pic>
        <p:nvPicPr>
          <p:cNvPr id="8" name="Afbeelding 29">
            <a:extLst>
              <a:ext uri="{FF2B5EF4-FFF2-40B4-BE49-F238E27FC236}">
                <a16:creationId xmlns:a16="http://schemas.microsoft.com/office/drawing/2014/main" id="{D97D08EF-2611-4F5B-AC5F-53D863E12A3E}"/>
              </a:ext>
            </a:extLst>
          </p:cNvPr>
          <p:cNvPicPr>
            <a:picLocks noChangeAspect="1"/>
          </p:cNvPicPr>
          <p:nvPr/>
        </p:nvPicPr>
        <p:blipFill>
          <a:blip r:embed="rId7"/>
          <a:stretch>
            <a:fillRect/>
          </a:stretch>
        </p:blipFill>
        <p:spPr>
          <a:xfrm>
            <a:off x="288080" y="3290583"/>
            <a:ext cx="3263279" cy="1765439"/>
          </a:xfrm>
          <a:prstGeom prst="rect">
            <a:avLst/>
          </a:prstGeom>
        </p:spPr>
      </p:pic>
      <p:pic>
        <p:nvPicPr>
          <p:cNvPr id="9" name="Picture 8" descr="A cellphone with a person singing into a microphone&#10;&#10;Description automatically generated">
            <a:extLst>
              <a:ext uri="{FF2B5EF4-FFF2-40B4-BE49-F238E27FC236}">
                <a16:creationId xmlns:a16="http://schemas.microsoft.com/office/drawing/2014/main" id="{992C7521-D1AD-4C45-8369-9DD86B38D046}"/>
              </a:ext>
            </a:extLst>
          </p:cNvPr>
          <p:cNvPicPr>
            <a:picLocks noChangeAspect="1"/>
          </p:cNvPicPr>
          <p:nvPr/>
        </p:nvPicPr>
        <p:blipFill>
          <a:blip r:embed="rId8"/>
          <a:stretch>
            <a:fillRect/>
          </a:stretch>
        </p:blipFill>
        <p:spPr>
          <a:xfrm>
            <a:off x="335343" y="5016084"/>
            <a:ext cx="1109718" cy="1146542"/>
          </a:xfrm>
          <a:prstGeom prst="rect">
            <a:avLst/>
          </a:prstGeom>
        </p:spPr>
      </p:pic>
      <p:pic>
        <p:nvPicPr>
          <p:cNvPr id="11" name="Picture 10" descr="A person taking a selfie with a group of people&#10;&#10;Description automatically generated">
            <a:extLst>
              <a:ext uri="{FF2B5EF4-FFF2-40B4-BE49-F238E27FC236}">
                <a16:creationId xmlns:a16="http://schemas.microsoft.com/office/drawing/2014/main" id="{4DFE68D9-AFBD-4171-981B-0CBCA4E6FC35}"/>
              </a:ext>
            </a:extLst>
          </p:cNvPr>
          <p:cNvPicPr>
            <a:picLocks noChangeAspect="1"/>
          </p:cNvPicPr>
          <p:nvPr/>
        </p:nvPicPr>
        <p:blipFill>
          <a:blip r:embed="rId9"/>
          <a:stretch>
            <a:fillRect/>
          </a:stretch>
        </p:blipFill>
        <p:spPr>
          <a:xfrm>
            <a:off x="1719675" y="5016084"/>
            <a:ext cx="2022594" cy="1121357"/>
          </a:xfrm>
          <a:prstGeom prst="rect">
            <a:avLst/>
          </a:prstGeom>
        </p:spPr>
      </p:pic>
      <p:pic>
        <p:nvPicPr>
          <p:cNvPr id="12" name="Afbeelding 8" descr="Afbeelding met tekst, elektronica, schermopname, Huishoudelijk apparaat&#10;&#10;Automatisch gegenereerde beschrijving">
            <a:extLst>
              <a:ext uri="{FF2B5EF4-FFF2-40B4-BE49-F238E27FC236}">
                <a16:creationId xmlns:a16="http://schemas.microsoft.com/office/drawing/2014/main" id="{703ECA93-0EDE-4D4E-8D9C-B6072D193B18}"/>
              </a:ext>
            </a:extLst>
          </p:cNvPr>
          <p:cNvPicPr>
            <a:picLocks noChangeAspect="1"/>
          </p:cNvPicPr>
          <p:nvPr/>
        </p:nvPicPr>
        <p:blipFill>
          <a:blip r:embed="rId10"/>
          <a:stretch>
            <a:fillRect/>
          </a:stretch>
        </p:blipFill>
        <p:spPr>
          <a:xfrm>
            <a:off x="3796767" y="5140833"/>
            <a:ext cx="2674017" cy="1292823"/>
          </a:xfrm>
          <a:prstGeom prst="rect">
            <a:avLst/>
          </a:prstGeom>
        </p:spPr>
      </p:pic>
      <p:pic>
        <p:nvPicPr>
          <p:cNvPr id="14" name="Afbeelding 30" descr="Afbeelding met tekst, schermopname, Menselijk gezicht, kleding&#10;&#10;Automatisch gegenereerde beschrijving">
            <a:extLst>
              <a:ext uri="{FF2B5EF4-FFF2-40B4-BE49-F238E27FC236}">
                <a16:creationId xmlns:a16="http://schemas.microsoft.com/office/drawing/2014/main" id="{07E74986-5B0D-426A-82B5-5C45DCDB2998}"/>
              </a:ext>
            </a:extLst>
          </p:cNvPr>
          <p:cNvPicPr>
            <a:picLocks noChangeAspect="1"/>
          </p:cNvPicPr>
          <p:nvPr/>
        </p:nvPicPr>
        <p:blipFill>
          <a:blip r:embed="rId11"/>
          <a:stretch>
            <a:fillRect/>
          </a:stretch>
        </p:blipFill>
        <p:spPr>
          <a:xfrm>
            <a:off x="9081432" y="1880612"/>
            <a:ext cx="887256" cy="1610772"/>
          </a:xfrm>
          <a:prstGeom prst="rect">
            <a:avLst/>
          </a:prstGeom>
        </p:spPr>
      </p:pic>
      <p:pic>
        <p:nvPicPr>
          <p:cNvPr id="16" name="Afbeelding 31" descr="Afbeelding met tekst, gras, schermopname, Menselijk gezicht&#10;&#10;Automatisch gegenereerde beschrijving">
            <a:extLst>
              <a:ext uri="{FF2B5EF4-FFF2-40B4-BE49-F238E27FC236}">
                <a16:creationId xmlns:a16="http://schemas.microsoft.com/office/drawing/2014/main" id="{3DEA4F30-21EE-44F9-9CB9-1BBC9DC10A7A}"/>
              </a:ext>
            </a:extLst>
          </p:cNvPr>
          <p:cNvPicPr>
            <a:picLocks noChangeAspect="1"/>
          </p:cNvPicPr>
          <p:nvPr/>
        </p:nvPicPr>
        <p:blipFill>
          <a:blip r:embed="rId12"/>
          <a:stretch>
            <a:fillRect/>
          </a:stretch>
        </p:blipFill>
        <p:spPr>
          <a:xfrm>
            <a:off x="9970715" y="1853125"/>
            <a:ext cx="902620" cy="1615506"/>
          </a:xfrm>
          <a:prstGeom prst="rect">
            <a:avLst/>
          </a:prstGeom>
        </p:spPr>
      </p:pic>
      <p:pic>
        <p:nvPicPr>
          <p:cNvPr id="17" name="Afbeelding 32" descr="Afbeelding met tekst, schermopname, multimedia, software&#10;&#10;Automatisch gegenereerde beschrijving">
            <a:extLst>
              <a:ext uri="{FF2B5EF4-FFF2-40B4-BE49-F238E27FC236}">
                <a16:creationId xmlns:a16="http://schemas.microsoft.com/office/drawing/2014/main" id="{B010C5E9-5E40-4566-AF89-5ADCE9064C81}"/>
              </a:ext>
            </a:extLst>
          </p:cNvPr>
          <p:cNvPicPr>
            <a:picLocks noChangeAspect="1"/>
          </p:cNvPicPr>
          <p:nvPr/>
        </p:nvPicPr>
        <p:blipFill>
          <a:blip r:embed="rId13"/>
          <a:stretch>
            <a:fillRect/>
          </a:stretch>
        </p:blipFill>
        <p:spPr>
          <a:xfrm>
            <a:off x="10982031" y="1853125"/>
            <a:ext cx="897875" cy="1618438"/>
          </a:xfrm>
          <a:prstGeom prst="rect">
            <a:avLst/>
          </a:prstGeom>
        </p:spPr>
      </p:pic>
      <p:graphicFrame>
        <p:nvGraphicFramePr>
          <p:cNvPr id="18" name="Chart 17">
            <a:extLst>
              <a:ext uri="{FF2B5EF4-FFF2-40B4-BE49-F238E27FC236}">
                <a16:creationId xmlns:a16="http://schemas.microsoft.com/office/drawing/2014/main" id="{E8557116-4811-459B-BDE6-C1C955342DD5}"/>
              </a:ext>
            </a:extLst>
          </p:cNvPr>
          <p:cNvGraphicFramePr/>
          <p:nvPr>
            <p:extLst>
              <p:ext uri="{D42A27DB-BD31-4B8C-83A1-F6EECF244321}">
                <p14:modId xmlns:p14="http://schemas.microsoft.com/office/powerpoint/2010/main" val="956683507"/>
              </p:ext>
            </p:extLst>
          </p:nvPr>
        </p:nvGraphicFramePr>
        <p:xfrm>
          <a:off x="4124432" y="1186157"/>
          <a:ext cx="6133440" cy="4459218"/>
        </p:xfrm>
        <a:graphic>
          <a:graphicData uri="http://schemas.openxmlformats.org/drawingml/2006/chart">
            <c:chart xmlns:c="http://schemas.openxmlformats.org/drawingml/2006/chart" xmlns:r="http://schemas.openxmlformats.org/officeDocument/2006/relationships" r:id="rId14"/>
          </a:graphicData>
        </a:graphic>
      </p:graphicFrame>
      <p:pic>
        <p:nvPicPr>
          <p:cNvPr id="2052" name="Picture 4" descr="Afbeelding met tekst, Menselijk gezicht, schermopname, Multimediasoftware&#10;&#10;Automatisch gegenereerde beschrijving">
            <a:extLst>
              <a:ext uri="{FF2B5EF4-FFF2-40B4-BE49-F238E27FC236}">
                <a16:creationId xmlns:a16="http://schemas.microsoft.com/office/drawing/2014/main" id="{EF32E011-0FFB-41EB-8397-267D91BCBAC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834338" y="2780485"/>
            <a:ext cx="1197677" cy="21116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0A5C320-6B3A-4728-8BDA-1172231FA6CB}"/>
              </a:ext>
            </a:extLst>
          </p:cNvPr>
          <p:cNvSpPr txBox="1"/>
          <p:nvPr/>
        </p:nvSpPr>
        <p:spPr>
          <a:xfrm>
            <a:off x="8176727" y="5733640"/>
            <a:ext cx="2565306" cy="307777"/>
          </a:xfrm>
          <a:prstGeom prst="rect">
            <a:avLst/>
          </a:prstGeom>
          <a:noFill/>
        </p:spPr>
        <p:txBody>
          <a:bodyPr wrap="square" rtlCol="0">
            <a:spAutoFit/>
          </a:bodyPr>
          <a:lstStyle/>
          <a:p>
            <a:r>
              <a:rPr lang="nl-BE" sz="1400">
                <a:solidFill>
                  <a:schemeClr val="accent1"/>
                </a:solidFill>
              </a:rPr>
              <a:t>Live </a:t>
            </a:r>
            <a:r>
              <a:rPr lang="nl-BE" sz="1400" err="1">
                <a:solidFill>
                  <a:schemeClr val="accent1"/>
                </a:solidFill>
              </a:rPr>
              <a:t>Twitch</a:t>
            </a:r>
            <a:endParaRPr lang="en-US" sz="1400">
              <a:solidFill>
                <a:schemeClr val="accent1"/>
              </a:solidFill>
            </a:endParaRPr>
          </a:p>
        </p:txBody>
      </p:sp>
      <p:sp>
        <p:nvSpPr>
          <p:cNvPr id="20" name="TextBox 19">
            <a:extLst>
              <a:ext uri="{FF2B5EF4-FFF2-40B4-BE49-F238E27FC236}">
                <a16:creationId xmlns:a16="http://schemas.microsoft.com/office/drawing/2014/main" id="{FCBA0AB6-C08F-4AD7-996E-642DCB9F1971}"/>
              </a:ext>
            </a:extLst>
          </p:cNvPr>
          <p:cNvSpPr txBox="1"/>
          <p:nvPr/>
        </p:nvSpPr>
        <p:spPr>
          <a:xfrm>
            <a:off x="9787574" y="1488715"/>
            <a:ext cx="2565306" cy="307777"/>
          </a:xfrm>
          <a:prstGeom prst="rect">
            <a:avLst/>
          </a:prstGeom>
          <a:noFill/>
        </p:spPr>
        <p:txBody>
          <a:bodyPr wrap="square" rtlCol="0">
            <a:spAutoFit/>
          </a:bodyPr>
          <a:lstStyle/>
          <a:p>
            <a:r>
              <a:rPr lang="nl-BE" sz="1400" err="1">
                <a:solidFill>
                  <a:schemeClr val="accent1"/>
                </a:solidFill>
              </a:rPr>
              <a:t>Organic</a:t>
            </a:r>
            <a:r>
              <a:rPr lang="nl-BE" sz="1400">
                <a:solidFill>
                  <a:schemeClr val="accent1"/>
                </a:solidFill>
              </a:rPr>
              <a:t> &amp; </a:t>
            </a:r>
            <a:r>
              <a:rPr lang="nl-BE" sz="1400" err="1">
                <a:solidFill>
                  <a:schemeClr val="accent1"/>
                </a:solidFill>
              </a:rPr>
              <a:t>Influencers</a:t>
            </a:r>
            <a:endParaRPr lang="en-US" sz="1400">
              <a:solidFill>
                <a:schemeClr val="accent1"/>
              </a:solidFill>
            </a:endParaRPr>
          </a:p>
        </p:txBody>
      </p:sp>
      <p:sp>
        <p:nvSpPr>
          <p:cNvPr id="21" name="TextBox 20">
            <a:extLst>
              <a:ext uri="{FF2B5EF4-FFF2-40B4-BE49-F238E27FC236}">
                <a16:creationId xmlns:a16="http://schemas.microsoft.com/office/drawing/2014/main" id="{829EE701-7056-4682-AA18-836E1CFF065D}"/>
              </a:ext>
            </a:extLst>
          </p:cNvPr>
          <p:cNvSpPr txBox="1"/>
          <p:nvPr/>
        </p:nvSpPr>
        <p:spPr>
          <a:xfrm>
            <a:off x="10818690" y="4882358"/>
            <a:ext cx="1213326" cy="738664"/>
          </a:xfrm>
          <a:prstGeom prst="rect">
            <a:avLst/>
          </a:prstGeom>
          <a:noFill/>
        </p:spPr>
        <p:txBody>
          <a:bodyPr wrap="square" rtlCol="0">
            <a:spAutoFit/>
          </a:bodyPr>
          <a:lstStyle/>
          <a:p>
            <a:r>
              <a:rPr lang="nl-BE" sz="1400" err="1">
                <a:solidFill>
                  <a:schemeClr val="accent1"/>
                </a:solidFill>
              </a:rPr>
              <a:t>Circle</a:t>
            </a:r>
            <a:r>
              <a:rPr lang="nl-BE" sz="1400">
                <a:solidFill>
                  <a:schemeClr val="accent1"/>
                </a:solidFill>
              </a:rPr>
              <a:t> </a:t>
            </a:r>
            <a:r>
              <a:rPr lang="nl-BE" sz="1400" err="1">
                <a:solidFill>
                  <a:schemeClr val="accent1"/>
                </a:solidFill>
              </a:rPr>
              <a:t>to</a:t>
            </a:r>
            <a:r>
              <a:rPr lang="nl-BE" sz="1400">
                <a:solidFill>
                  <a:schemeClr val="accent1"/>
                </a:solidFill>
              </a:rPr>
              <a:t> Search Challenge</a:t>
            </a:r>
            <a:endParaRPr lang="en-US" sz="1400">
              <a:solidFill>
                <a:schemeClr val="accent1"/>
              </a:solidFill>
            </a:endParaRPr>
          </a:p>
        </p:txBody>
      </p:sp>
      <p:pic>
        <p:nvPicPr>
          <p:cNvPr id="2054" name="Picture 6">
            <a:extLst>
              <a:ext uri="{FF2B5EF4-FFF2-40B4-BE49-F238E27FC236}">
                <a16:creationId xmlns:a16="http://schemas.microsoft.com/office/drawing/2014/main" id="{65F08203-60AD-4CC6-8AB1-55E867118AA9}"/>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66626"/>
          <a:stretch/>
        </p:blipFill>
        <p:spPr bwMode="auto">
          <a:xfrm>
            <a:off x="8285916" y="170815"/>
            <a:ext cx="691957" cy="137603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2B35F5A-F4DE-40B1-9575-AE5E5F7B2B9C}"/>
              </a:ext>
            </a:extLst>
          </p:cNvPr>
          <p:cNvSpPr txBox="1"/>
          <p:nvPr/>
        </p:nvSpPr>
        <p:spPr>
          <a:xfrm>
            <a:off x="9081432" y="1179068"/>
            <a:ext cx="2662418" cy="307777"/>
          </a:xfrm>
          <a:prstGeom prst="rect">
            <a:avLst/>
          </a:prstGeom>
          <a:noFill/>
        </p:spPr>
        <p:txBody>
          <a:bodyPr wrap="square" rtlCol="0">
            <a:spAutoFit/>
          </a:bodyPr>
          <a:lstStyle/>
          <a:p>
            <a:r>
              <a:rPr lang="nl-BE" sz="1400">
                <a:solidFill>
                  <a:schemeClr val="accent1"/>
                </a:solidFill>
              </a:rPr>
              <a:t>CRM &amp; Members</a:t>
            </a:r>
            <a:endParaRPr lang="en-US" sz="1400">
              <a:solidFill>
                <a:schemeClr val="accent1"/>
              </a:solidFill>
            </a:endParaRPr>
          </a:p>
        </p:txBody>
      </p:sp>
      <p:sp>
        <p:nvSpPr>
          <p:cNvPr id="25" name="TextBox 24">
            <a:extLst>
              <a:ext uri="{FF2B5EF4-FFF2-40B4-BE49-F238E27FC236}">
                <a16:creationId xmlns:a16="http://schemas.microsoft.com/office/drawing/2014/main" id="{A2039C57-232C-40AD-A12F-497DB865FF76}"/>
              </a:ext>
            </a:extLst>
          </p:cNvPr>
          <p:cNvSpPr txBox="1"/>
          <p:nvPr/>
        </p:nvSpPr>
        <p:spPr>
          <a:xfrm>
            <a:off x="5900671" y="2259532"/>
            <a:ext cx="2639640" cy="2062103"/>
          </a:xfrm>
          <a:prstGeom prst="rect">
            <a:avLst/>
          </a:prstGeom>
          <a:noFill/>
        </p:spPr>
        <p:txBody>
          <a:bodyPr wrap="square">
            <a:spAutoFit/>
          </a:bodyPr>
          <a:lstStyle/>
          <a:p>
            <a:pPr algn="ctr"/>
            <a:r>
              <a:rPr lang="en-GB" sz="1600" dirty="0">
                <a:solidFill>
                  <a:schemeClr val="accent1"/>
                </a:solidFill>
              </a:rPr>
              <a:t>Fast reach, high business expectations for S24</a:t>
            </a:r>
          </a:p>
          <a:p>
            <a:pPr algn="ctr"/>
            <a:endParaRPr lang="en-GB" sz="1600" dirty="0">
              <a:solidFill>
                <a:schemeClr val="accent1"/>
              </a:solidFill>
            </a:endParaRPr>
          </a:p>
          <a:p>
            <a:pPr algn="ctr"/>
            <a:r>
              <a:rPr lang="en-GB" sz="1600" dirty="0">
                <a:solidFill>
                  <a:schemeClr val="accent1"/>
                </a:solidFill>
              </a:rPr>
              <a:t>Stay relevant and authentic with local content and brand ambassadors</a:t>
            </a:r>
            <a:endParaRPr lang="en-BE" sz="1600" dirty="0">
              <a:solidFill>
                <a:schemeClr val="accent1"/>
              </a:solidFill>
            </a:endParaRPr>
          </a:p>
        </p:txBody>
      </p:sp>
      <p:sp>
        <p:nvSpPr>
          <p:cNvPr id="26" name="TextBox 25">
            <a:extLst>
              <a:ext uri="{FF2B5EF4-FFF2-40B4-BE49-F238E27FC236}">
                <a16:creationId xmlns:a16="http://schemas.microsoft.com/office/drawing/2014/main" id="{11CAF839-9C4C-4914-A421-2D43249ED8C5}"/>
              </a:ext>
            </a:extLst>
          </p:cNvPr>
          <p:cNvSpPr txBox="1"/>
          <p:nvPr/>
        </p:nvSpPr>
        <p:spPr>
          <a:xfrm>
            <a:off x="1318665" y="1653880"/>
            <a:ext cx="3097887" cy="1169551"/>
          </a:xfrm>
          <a:prstGeom prst="rect">
            <a:avLst/>
          </a:prstGeom>
          <a:noFill/>
        </p:spPr>
        <p:txBody>
          <a:bodyPr wrap="square" rtlCol="0">
            <a:spAutoFit/>
          </a:bodyPr>
          <a:lstStyle/>
          <a:p>
            <a:r>
              <a:rPr lang="nl-BE" sz="1400">
                <a:solidFill>
                  <a:schemeClr val="accent1"/>
                </a:solidFill>
              </a:rPr>
              <a:t>S24 &amp; Pre Order Focus </a:t>
            </a:r>
            <a:br>
              <a:rPr lang="nl-BE" sz="1400">
                <a:solidFill>
                  <a:schemeClr val="accent1"/>
                </a:solidFill>
              </a:rPr>
            </a:br>
            <a:r>
              <a:rPr lang="nl-BE" sz="1400">
                <a:solidFill>
                  <a:schemeClr val="accent1"/>
                </a:solidFill>
              </a:rPr>
              <a:t>(TV, Video, Display, </a:t>
            </a:r>
            <a:r>
              <a:rPr lang="nl-BE" sz="1400" err="1">
                <a:solidFill>
                  <a:schemeClr val="accent1"/>
                </a:solidFill>
              </a:rPr>
              <a:t>Social</a:t>
            </a:r>
            <a:r>
              <a:rPr lang="nl-BE" sz="1400">
                <a:solidFill>
                  <a:schemeClr val="accent1"/>
                </a:solidFill>
              </a:rPr>
              <a:t>, </a:t>
            </a:r>
            <a:r>
              <a:rPr lang="nl-BE" sz="1400" err="1">
                <a:solidFill>
                  <a:schemeClr val="accent1"/>
                </a:solidFill>
              </a:rPr>
              <a:t>Branded</a:t>
            </a:r>
            <a:r>
              <a:rPr lang="nl-BE" sz="1400">
                <a:solidFill>
                  <a:schemeClr val="accent1"/>
                </a:solidFill>
              </a:rPr>
              <a:t> Content,…)</a:t>
            </a:r>
          </a:p>
          <a:p>
            <a:r>
              <a:rPr lang="nl-BE" sz="1400" err="1">
                <a:solidFill>
                  <a:schemeClr val="accent1"/>
                </a:solidFill>
              </a:rPr>
              <a:t>Emphase</a:t>
            </a:r>
            <a:r>
              <a:rPr lang="nl-BE" sz="1400">
                <a:solidFill>
                  <a:schemeClr val="accent1"/>
                </a:solidFill>
              </a:rPr>
              <a:t> </a:t>
            </a:r>
            <a:r>
              <a:rPr lang="nl-BE" sz="1400" err="1">
                <a:solidFill>
                  <a:schemeClr val="accent1"/>
                </a:solidFill>
              </a:rPr>
              <a:t>Circle</a:t>
            </a:r>
            <a:r>
              <a:rPr lang="nl-BE" sz="1400">
                <a:solidFill>
                  <a:schemeClr val="accent1"/>
                </a:solidFill>
              </a:rPr>
              <a:t> </a:t>
            </a:r>
            <a:r>
              <a:rPr lang="nl-BE" sz="1400" err="1">
                <a:solidFill>
                  <a:schemeClr val="accent1"/>
                </a:solidFill>
              </a:rPr>
              <a:t>to</a:t>
            </a:r>
            <a:r>
              <a:rPr lang="nl-BE" sz="1400">
                <a:solidFill>
                  <a:schemeClr val="accent1"/>
                </a:solidFill>
              </a:rPr>
              <a:t> Search Challenge &amp; Live </a:t>
            </a:r>
            <a:r>
              <a:rPr lang="nl-BE" sz="1400" err="1">
                <a:solidFill>
                  <a:schemeClr val="accent1"/>
                </a:solidFill>
              </a:rPr>
              <a:t>Twitch</a:t>
            </a:r>
            <a:endParaRPr lang="en-US" sz="1400">
              <a:solidFill>
                <a:schemeClr val="accent1"/>
              </a:solidFill>
            </a:endParaRPr>
          </a:p>
        </p:txBody>
      </p:sp>
    </p:spTree>
    <p:extLst>
      <p:ext uri="{BB962C8B-B14F-4D97-AF65-F5344CB8AC3E}">
        <p14:creationId xmlns:p14="http://schemas.microsoft.com/office/powerpoint/2010/main" val="881079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34D7AD54-20CC-40B9-81AD-658DFD5712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2973" y="608273"/>
            <a:ext cx="1319443" cy="21277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DCB6F88B-8BF6-4A79-BCD2-72B0AD85E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2332" y="3766210"/>
            <a:ext cx="3047753" cy="203183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8967EDFC-EB7A-4271-964F-44CA30BCF2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6295" y="3217190"/>
            <a:ext cx="3299285" cy="126231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4">
            <a:extLst>
              <a:ext uri="{FF2B5EF4-FFF2-40B4-BE49-F238E27FC236}">
                <a16:creationId xmlns:a16="http://schemas.microsoft.com/office/drawing/2014/main" id="{3C3F7EAF-0655-7644-3C0F-BA18CDBEC41A}"/>
              </a:ext>
            </a:extLst>
          </p:cNvPr>
          <p:cNvSpPr txBox="1">
            <a:spLocks noGrp="1"/>
          </p:cNvSpPr>
          <p:nvPr>
            <p:ph type="title"/>
          </p:nvPr>
        </p:nvSpPr>
        <p:spPr/>
        <p:txBody>
          <a:bodyPr anchor="t">
            <a:normAutofit fontScale="90000"/>
          </a:bodyPr>
          <a:lstStyle/>
          <a:p>
            <a:pPr lvl="0"/>
            <a:r>
              <a:rPr lang="en-GB" sz="4000" b="1" dirty="0">
                <a:latin typeface="Poppins" panose="00000500000000000000" pitchFamily="2" charset="0"/>
                <a:cs typeface="Poppins" panose="00000500000000000000" pitchFamily="2" charset="0"/>
              </a:rPr>
              <a:t>Step 3</a:t>
            </a:r>
            <a:br>
              <a:rPr lang="en-GB" sz="4000" b="1" dirty="0">
                <a:latin typeface="Poppins" panose="00000500000000000000" pitchFamily="2" charset="0"/>
                <a:cs typeface="Poppins" panose="00000500000000000000" pitchFamily="2" charset="0"/>
              </a:rPr>
            </a:br>
            <a:r>
              <a:rPr lang="en-GB" sz="2700" b="0" dirty="0">
                <a:latin typeface="Poppins" panose="00000500000000000000" pitchFamily="2" charset="0"/>
                <a:cs typeface="Poppins" panose="00000500000000000000" pitchFamily="2" charset="0"/>
              </a:rPr>
              <a:t>The Talk of the town with Launch</a:t>
            </a:r>
            <a:endParaRPr lang="en-BE" sz="4000" b="0" dirty="0">
              <a:latin typeface="Poppins" panose="00000500000000000000" pitchFamily="2" charset="0"/>
              <a:cs typeface="Poppins" panose="00000500000000000000" pitchFamily="2" charset="0"/>
            </a:endParaRPr>
          </a:p>
        </p:txBody>
      </p:sp>
      <p:pic>
        <p:nvPicPr>
          <p:cNvPr id="5" name="Picture 4">
            <a:extLst>
              <a:ext uri="{FF2B5EF4-FFF2-40B4-BE49-F238E27FC236}">
                <a16:creationId xmlns:a16="http://schemas.microsoft.com/office/drawing/2014/main" id="{E3909AB5-B760-453D-8505-B4345F3D426B}"/>
              </a:ext>
            </a:extLst>
          </p:cNvPr>
          <p:cNvPicPr>
            <a:picLocks noChangeAspect="1"/>
          </p:cNvPicPr>
          <p:nvPr/>
        </p:nvPicPr>
        <p:blipFill>
          <a:blip r:embed="rId6"/>
          <a:stretch>
            <a:fillRect/>
          </a:stretch>
        </p:blipFill>
        <p:spPr>
          <a:xfrm>
            <a:off x="3814347" y="1794776"/>
            <a:ext cx="936988" cy="1716740"/>
          </a:xfrm>
          <a:prstGeom prst="rect">
            <a:avLst/>
          </a:prstGeom>
        </p:spPr>
      </p:pic>
      <p:pic>
        <p:nvPicPr>
          <p:cNvPr id="7" name="Afbeelding 13" descr="Afbeelding met tekst, schermopname, krant, persoon&#10;&#10;Automatisch gegenereerde beschrijving">
            <a:extLst>
              <a:ext uri="{FF2B5EF4-FFF2-40B4-BE49-F238E27FC236}">
                <a16:creationId xmlns:a16="http://schemas.microsoft.com/office/drawing/2014/main" id="{13EC16A5-9E3D-47C0-AC18-C75B7F5AAEDF}"/>
              </a:ext>
            </a:extLst>
          </p:cNvPr>
          <p:cNvPicPr>
            <a:picLocks noChangeAspect="1"/>
          </p:cNvPicPr>
          <p:nvPr/>
        </p:nvPicPr>
        <p:blipFill>
          <a:blip r:embed="rId7"/>
          <a:stretch>
            <a:fillRect/>
          </a:stretch>
        </p:blipFill>
        <p:spPr>
          <a:xfrm>
            <a:off x="396158" y="2146540"/>
            <a:ext cx="1898036" cy="1344706"/>
          </a:xfrm>
          <a:prstGeom prst="rect">
            <a:avLst/>
          </a:prstGeom>
        </p:spPr>
      </p:pic>
      <p:pic>
        <p:nvPicPr>
          <p:cNvPr id="8" name="Picture 7">
            <a:extLst>
              <a:ext uri="{FF2B5EF4-FFF2-40B4-BE49-F238E27FC236}">
                <a16:creationId xmlns:a16="http://schemas.microsoft.com/office/drawing/2014/main" id="{C18FE9EF-1859-44C7-BD2D-B6918C0E99BB}"/>
              </a:ext>
            </a:extLst>
          </p:cNvPr>
          <p:cNvPicPr>
            <a:picLocks noChangeAspect="1"/>
          </p:cNvPicPr>
          <p:nvPr/>
        </p:nvPicPr>
        <p:blipFill>
          <a:blip r:embed="rId8"/>
          <a:stretch>
            <a:fillRect/>
          </a:stretch>
        </p:blipFill>
        <p:spPr>
          <a:xfrm>
            <a:off x="1993149" y="1730793"/>
            <a:ext cx="2016136" cy="1142407"/>
          </a:xfrm>
          <a:prstGeom prst="rect">
            <a:avLst/>
          </a:prstGeom>
        </p:spPr>
      </p:pic>
      <p:graphicFrame>
        <p:nvGraphicFramePr>
          <p:cNvPr id="9" name="Chart 8">
            <a:extLst>
              <a:ext uri="{FF2B5EF4-FFF2-40B4-BE49-F238E27FC236}">
                <a16:creationId xmlns:a16="http://schemas.microsoft.com/office/drawing/2014/main" id="{CD28EF2E-4C17-4D42-8D4E-9724A6F0FE75}"/>
              </a:ext>
            </a:extLst>
          </p:cNvPr>
          <p:cNvGraphicFramePr/>
          <p:nvPr>
            <p:extLst>
              <p:ext uri="{D42A27DB-BD31-4B8C-83A1-F6EECF244321}">
                <p14:modId xmlns:p14="http://schemas.microsoft.com/office/powerpoint/2010/main" val="3330109950"/>
              </p:ext>
            </p:extLst>
          </p:nvPr>
        </p:nvGraphicFramePr>
        <p:xfrm>
          <a:off x="3651254" y="1112954"/>
          <a:ext cx="5161738" cy="3907690"/>
        </p:xfrm>
        <a:graphic>
          <a:graphicData uri="http://schemas.openxmlformats.org/drawingml/2006/chart">
            <c:chart xmlns:c="http://schemas.openxmlformats.org/drawingml/2006/chart" xmlns:r="http://schemas.openxmlformats.org/officeDocument/2006/relationships" r:id="rId9"/>
          </a:graphicData>
        </a:graphic>
      </p:graphicFrame>
      <p:sp>
        <p:nvSpPr>
          <p:cNvPr id="2" name="TextBox 1">
            <a:extLst>
              <a:ext uri="{FF2B5EF4-FFF2-40B4-BE49-F238E27FC236}">
                <a16:creationId xmlns:a16="http://schemas.microsoft.com/office/drawing/2014/main" id="{EB702D63-69CF-453F-9DF5-BBC4A1B4B70E}"/>
              </a:ext>
            </a:extLst>
          </p:cNvPr>
          <p:cNvSpPr txBox="1"/>
          <p:nvPr/>
        </p:nvSpPr>
        <p:spPr>
          <a:xfrm>
            <a:off x="309258" y="1407226"/>
            <a:ext cx="5383917" cy="307777"/>
          </a:xfrm>
          <a:prstGeom prst="rect">
            <a:avLst/>
          </a:prstGeom>
          <a:noFill/>
        </p:spPr>
        <p:txBody>
          <a:bodyPr wrap="square" rtlCol="0">
            <a:spAutoFit/>
          </a:bodyPr>
          <a:lstStyle/>
          <a:p>
            <a:r>
              <a:rPr lang="nl-BE" sz="1400" err="1">
                <a:solidFill>
                  <a:schemeClr val="accent1"/>
                </a:solidFill>
              </a:rPr>
              <a:t>Branded</a:t>
            </a:r>
            <a:r>
              <a:rPr lang="nl-BE" sz="1400">
                <a:solidFill>
                  <a:schemeClr val="accent1"/>
                </a:solidFill>
              </a:rPr>
              <a:t> Content, Cinema, Video &amp; Display, </a:t>
            </a:r>
            <a:r>
              <a:rPr lang="nl-BE" sz="1400" err="1">
                <a:solidFill>
                  <a:schemeClr val="accent1"/>
                </a:solidFill>
              </a:rPr>
              <a:t>Social</a:t>
            </a:r>
            <a:r>
              <a:rPr lang="nl-BE" sz="1400">
                <a:solidFill>
                  <a:schemeClr val="accent1"/>
                </a:solidFill>
              </a:rPr>
              <a:t> </a:t>
            </a:r>
            <a:r>
              <a:rPr lang="nl-BE" sz="1400" err="1">
                <a:solidFill>
                  <a:schemeClr val="accent1"/>
                </a:solidFill>
              </a:rPr>
              <a:t>and</a:t>
            </a:r>
            <a:r>
              <a:rPr lang="nl-BE" sz="1400">
                <a:solidFill>
                  <a:schemeClr val="accent1"/>
                </a:solidFill>
              </a:rPr>
              <a:t> TV</a:t>
            </a:r>
            <a:endParaRPr lang="en-US" sz="1400">
              <a:solidFill>
                <a:schemeClr val="accent1"/>
              </a:solidFill>
            </a:endParaRPr>
          </a:p>
        </p:txBody>
      </p:sp>
      <p:pic>
        <p:nvPicPr>
          <p:cNvPr id="3078" name="Picture 6">
            <a:extLst>
              <a:ext uri="{FF2B5EF4-FFF2-40B4-BE49-F238E27FC236}">
                <a16:creationId xmlns:a16="http://schemas.microsoft.com/office/drawing/2014/main" id="{E0A1A23B-1BB2-47F7-9F2D-5D64173682E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36297" y="591812"/>
            <a:ext cx="1206103" cy="214418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 building with a large screen&#10;&#10;Description automatically generated">
            <a:extLst>
              <a:ext uri="{FF2B5EF4-FFF2-40B4-BE49-F238E27FC236}">
                <a16:creationId xmlns:a16="http://schemas.microsoft.com/office/drawing/2014/main" id="{269200DF-477C-4675-B75E-A628A410A9A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06735" y="4631236"/>
            <a:ext cx="1876517" cy="140738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81E0C1AB-B32C-4B87-8F41-CA836C00CE1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23659" y="4454598"/>
            <a:ext cx="3299285" cy="1923012"/>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C986C759-9CDA-414B-A395-F9D215B109E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385034" y="608273"/>
            <a:ext cx="1181394" cy="2098156"/>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8CE9C75C-7C7B-4BAC-9236-78E78F788D1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1541" y="3519005"/>
            <a:ext cx="1767217" cy="235393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D02A2D6-CBBD-4BE6-8396-54FA6C6ADF2B}"/>
              </a:ext>
            </a:extLst>
          </p:cNvPr>
          <p:cNvSpPr txBox="1"/>
          <p:nvPr/>
        </p:nvSpPr>
        <p:spPr>
          <a:xfrm>
            <a:off x="184425" y="5909921"/>
            <a:ext cx="5383917" cy="307777"/>
          </a:xfrm>
          <a:prstGeom prst="rect">
            <a:avLst/>
          </a:prstGeom>
          <a:noFill/>
        </p:spPr>
        <p:txBody>
          <a:bodyPr wrap="square" rtlCol="0">
            <a:spAutoFit/>
          </a:bodyPr>
          <a:lstStyle/>
          <a:p>
            <a:r>
              <a:rPr lang="nl-BE" sz="1400">
                <a:solidFill>
                  <a:schemeClr val="accent1"/>
                </a:solidFill>
              </a:rPr>
              <a:t>Tik Tok OOP</a:t>
            </a:r>
            <a:endParaRPr lang="en-US" sz="1400">
              <a:solidFill>
                <a:schemeClr val="accent1"/>
              </a:solidFill>
            </a:endParaRPr>
          </a:p>
        </p:txBody>
      </p:sp>
      <p:sp>
        <p:nvSpPr>
          <p:cNvPr id="20" name="TextBox 19">
            <a:extLst>
              <a:ext uri="{FF2B5EF4-FFF2-40B4-BE49-F238E27FC236}">
                <a16:creationId xmlns:a16="http://schemas.microsoft.com/office/drawing/2014/main" id="{54D95CAD-F307-4777-BC33-EA7A5D0B85B0}"/>
              </a:ext>
            </a:extLst>
          </p:cNvPr>
          <p:cNvSpPr txBox="1"/>
          <p:nvPr/>
        </p:nvSpPr>
        <p:spPr>
          <a:xfrm>
            <a:off x="2269056" y="5811563"/>
            <a:ext cx="5383917" cy="307777"/>
          </a:xfrm>
          <a:prstGeom prst="rect">
            <a:avLst/>
          </a:prstGeom>
          <a:noFill/>
        </p:spPr>
        <p:txBody>
          <a:bodyPr wrap="square" rtlCol="0">
            <a:spAutoFit/>
          </a:bodyPr>
          <a:lstStyle/>
          <a:p>
            <a:r>
              <a:rPr lang="nl-BE" sz="1400">
                <a:solidFill>
                  <a:schemeClr val="accent1"/>
                </a:solidFill>
              </a:rPr>
              <a:t>City Take Over</a:t>
            </a:r>
            <a:endParaRPr lang="en-US" sz="1400">
              <a:solidFill>
                <a:schemeClr val="accent1"/>
              </a:solidFill>
            </a:endParaRPr>
          </a:p>
        </p:txBody>
      </p:sp>
      <p:sp>
        <p:nvSpPr>
          <p:cNvPr id="21" name="TextBox 20">
            <a:extLst>
              <a:ext uri="{FF2B5EF4-FFF2-40B4-BE49-F238E27FC236}">
                <a16:creationId xmlns:a16="http://schemas.microsoft.com/office/drawing/2014/main" id="{BF3CE20B-7D82-4D63-9D83-FE0F648F3B4C}"/>
              </a:ext>
            </a:extLst>
          </p:cNvPr>
          <p:cNvSpPr txBox="1"/>
          <p:nvPr/>
        </p:nvSpPr>
        <p:spPr>
          <a:xfrm>
            <a:off x="9931735" y="4631236"/>
            <a:ext cx="1946321" cy="523220"/>
          </a:xfrm>
          <a:prstGeom prst="rect">
            <a:avLst/>
          </a:prstGeom>
          <a:noFill/>
        </p:spPr>
        <p:txBody>
          <a:bodyPr wrap="square" rtlCol="0">
            <a:spAutoFit/>
          </a:bodyPr>
          <a:lstStyle/>
          <a:p>
            <a:r>
              <a:rPr lang="nl-BE" sz="1400">
                <a:solidFill>
                  <a:schemeClr val="accent1"/>
                </a:solidFill>
              </a:rPr>
              <a:t>Urban </a:t>
            </a:r>
            <a:r>
              <a:rPr lang="nl-BE" sz="1400" err="1">
                <a:solidFill>
                  <a:schemeClr val="accent1"/>
                </a:solidFill>
              </a:rPr>
              <a:t>Window</a:t>
            </a:r>
            <a:r>
              <a:rPr lang="nl-BE" sz="1400">
                <a:solidFill>
                  <a:schemeClr val="accent1"/>
                </a:solidFill>
              </a:rPr>
              <a:t> - Louise</a:t>
            </a:r>
            <a:endParaRPr lang="en-US" sz="1400">
              <a:solidFill>
                <a:schemeClr val="accent1"/>
              </a:solidFill>
            </a:endParaRPr>
          </a:p>
        </p:txBody>
      </p:sp>
      <p:sp>
        <p:nvSpPr>
          <p:cNvPr id="22" name="TextBox 21">
            <a:extLst>
              <a:ext uri="{FF2B5EF4-FFF2-40B4-BE49-F238E27FC236}">
                <a16:creationId xmlns:a16="http://schemas.microsoft.com/office/drawing/2014/main" id="{BE90B853-48A0-42F1-B53E-005D397CB38E}"/>
              </a:ext>
            </a:extLst>
          </p:cNvPr>
          <p:cNvSpPr txBox="1"/>
          <p:nvPr/>
        </p:nvSpPr>
        <p:spPr>
          <a:xfrm>
            <a:off x="7550441" y="277276"/>
            <a:ext cx="5383917" cy="307777"/>
          </a:xfrm>
          <a:prstGeom prst="rect">
            <a:avLst/>
          </a:prstGeom>
          <a:noFill/>
        </p:spPr>
        <p:txBody>
          <a:bodyPr wrap="square" rtlCol="0">
            <a:spAutoFit/>
          </a:bodyPr>
          <a:lstStyle/>
          <a:p>
            <a:r>
              <a:rPr lang="nl-BE" sz="1400" err="1">
                <a:solidFill>
                  <a:schemeClr val="accent1"/>
                </a:solidFill>
              </a:rPr>
              <a:t>Ambassador</a:t>
            </a:r>
            <a:r>
              <a:rPr lang="nl-BE" sz="1400">
                <a:solidFill>
                  <a:schemeClr val="accent1"/>
                </a:solidFill>
              </a:rPr>
              <a:t> on media </a:t>
            </a:r>
            <a:r>
              <a:rPr lang="nl-BE" sz="1400" err="1">
                <a:solidFill>
                  <a:schemeClr val="accent1"/>
                </a:solidFill>
              </a:rPr>
              <a:t>activation</a:t>
            </a:r>
            <a:endParaRPr lang="en-US" sz="1400">
              <a:solidFill>
                <a:schemeClr val="accent1"/>
              </a:solidFill>
            </a:endParaRPr>
          </a:p>
        </p:txBody>
      </p:sp>
      <p:sp>
        <p:nvSpPr>
          <p:cNvPr id="24" name="TextBox 23">
            <a:extLst>
              <a:ext uri="{FF2B5EF4-FFF2-40B4-BE49-F238E27FC236}">
                <a16:creationId xmlns:a16="http://schemas.microsoft.com/office/drawing/2014/main" id="{4C7F5E90-3302-4CE8-9368-2F837FC204E7}"/>
              </a:ext>
            </a:extLst>
          </p:cNvPr>
          <p:cNvSpPr txBox="1"/>
          <p:nvPr/>
        </p:nvSpPr>
        <p:spPr>
          <a:xfrm>
            <a:off x="5078395" y="1987855"/>
            <a:ext cx="2211771" cy="1600438"/>
          </a:xfrm>
          <a:prstGeom prst="rect">
            <a:avLst/>
          </a:prstGeom>
          <a:noFill/>
        </p:spPr>
        <p:txBody>
          <a:bodyPr wrap="square">
            <a:spAutoFit/>
          </a:bodyPr>
          <a:lstStyle/>
          <a:p>
            <a:pPr algn="ctr"/>
            <a:r>
              <a:rPr lang="en-GB" sz="1400" dirty="0">
                <a:solidFill>
                  <a:schemeClr val="accent1"/>
                </a:solidFill>
              </a:rPr>
              <a:t>Stay top of mind, driving both consideration and preference</a:t>
            </a:r>
          </a:p>
          <a:p>
            <a:pPr algn="ctr"/>
            <a:endParaRPr lang="en-GB" sz="1400" dirty="0">
              <a:solidFill>
                <a:schemeClr val="accent1"/>
              </a:solidFill>
            </a:endParaRPr>
          </a:p>
          <a:p>
            <a:pPr algn="ctr"/>
            <a:r>
              <a:rPr lang="en-GB" sz="1400" dirty="0">
                <a:solidFill>
                  <a:schemeClr val="accent1"/>
                </a:solidFill>
              </a:rPr>
              <a:t>Maximize stopping power and impact</a:t>
            </a:r>
            <a:endParaRPr lang="en-BE" sz="1400" dirty="0">
              <a:solidFill>
                <a:schemeClr val="accent1"/>
              </a:solidFill>
            </a:endParaRPr>
          </a:p>
        </p:txBody>
      </p:sp>
    </p:spTree>
    <p:extLst>
      <p:ext uri="{BB962C8B-B14F-4D97-AF65-F5344CB8AC3E}">
        <p14:creationId xmlns:p14="http://schemas.microsoft.com/office/powerpoint/2010/main" val="280742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3C3F7EAF-0655-7644-3C0F-BA18CDBEC41A}"/>
              </a:ext>
            </a:extLst>
          </p:cNvPr>
          <p:cNvSpPr txBox="1">
            <a:spLocks noGrp="1"/>
          </p:cNvSpPr>
          <p:nvPr>
            <p:ph type="title"/>
          </p:nvPr>
        </p:nvSpPr>
        <p:spPr/>
        <p:txBody>
          <a:bodyPr anchor="t">
            <a:normAutofit fontScale="90000"/>
          </a:bodyPr>
          <a:lstStyle/>
          <a:p>
            <a:pPr lvl="0"/>
            <a:r>
              <a:rPr lang="en-GB" sz="4000"/>
              <a:t>The S24 launch didn’t just make noise, it delivered business results !</a:t>
            </a:r>
            <a:endParaRPr lang="en-BE" sz="4000" b="0" dirty="0">
              <a:latin typeface="Poppins" panose="00000500000000000000" pitchFamily="2" charset="0"/>
              <a:cs typeface="Poppins" panose="00000500000000000000" pitchFamily="2" charset="0"/>
            </a:endParaRPr>
          </a:p>
        </p:txBody>
      </p:sp>
      <p:sp>
        <p:nvSpPr>
          <p:cNvPr id="19" name="Rectangle: Rounded Corners 18">
            <a:extLst>
              <a:ext uri="{FF2B5EF4-FFF2-40B4-BE49-F238E27FC236}">
                <a16:creationId xmlns:a16="http://schemas.microsoft.com/office/drawing/2014/main" id="{D2E4E966-ECFC-47CC-B89F-837DC523707A}"/>
              </a:ext>
            </a:extLst>
          </p:cNvPr>
          <p:cNvSpPr/>
          <p:nvPr/>
        </p:nvSpPr>
        <p:spPr>
          <a:xfrm>
            <a:off x="466725" y="1553999"/>
            <a:ext cx="5019675" cy="1108833"/>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b="1"/>
              <a:t>Business target ?</a:t>
            </a:r>
          </a:p>
        </p:txBody>
      </p:sp>
      <p:sp>
        <p:nvSpPr>
          <p:cNvPr id="20" name="Arrow: Right 19">
            <a:extLst>
              <a:ext uri="{FF2B5EF4-FFF2-40B4-BE49-F238E27FC236}">
                <a16:creationId xmlns:a16="http://schemas.microsoft.com/office/drawing/2014/main" id="{746FF1E0-E4FF-9AAE-111D-BDEE34110E85}"/>
              </a:ext>
            </a:extLst>
          </p:cNvPr>
          <p:cNvSpPr/>
          <p:nvPr/>
        </p:nvSpPr>
        <p:spPr>
          <a:xfrm>
            <a:off x="5818092" y="1950064"/>
            <a:ext cx="409575" cy="3143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1" name="Rectangle: Rounded Corners 20">
            <a:extLst>
              <a:ext uri="{FF2B5EF4-FFF2-40B4-BE49-F238E27FC236}">
                <a16:creationId xmlns:a16="http://schemas.microsoft.com/office/drawing/2014/main" id="{00582CFE-F278-781E-954A-1080391475B2}"/>
              </a:ext>
            </a:extLst>
          </p:cNvPr>
          <p:cNvSpPr/>
          <p:nvPr/>
        </p:nvSpPr>
        <p:spPr>
          <a:xfrm>
            <a:off x="6562725" y="2737286"/>
            <a:ext cx="5019675" cy="1114903"/>
          </a:xfrm>
          <a:prstGeom prst="round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i="1">
                <a:solidFill>
                  <a:schemeClr val="accent1"/>
                </a:solidFill>
              </a:rPr>
              <a:t>Yes, but 36% extra engaged visits  power of quality and amplification</a:t>
            </a:r>
          </a:p>
        </p:txBody>
      </p:sp>
      <p:sp>
        <p:nvSpPr>
          <p:cNvPr id="22" name="Rectangle: Rounded Corners 21">
            <a:extLst>
              <a:ext uri="{FF2B5EF4-FFF2-40B4-BE49-F238E27FC236}">
                <a16:creationId xmlns:a16="http://schemas.microsoft.com/office/drawing/2014/main" id="{499FF764-DCA5-47F3-A953-085AD5889F8E}"/>
              </a:ext>
            </a:extLst>
          </p:cNvPr>
          <p:cNvSpPr/>
          <p:nvPr/>
        </p:nvSpPr>
        <p:spPr>
          <a:xfrm>
            <a:off x="463358" y="2743358"/>
            <a:ext cx="5019675" cy="1108832"/>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b="1"/>
              <a:t>Fewer impressions and higher CPM vs 2023 ?</a:t>
            </a:r>
          </a:p>
        </p:txBody>
      </p:sp>
      <p:sp>
        <p:nvSpPr>
          <p:cNvPr id="23" name="Arrow: Right 22">
            <a:extLst>
              <a:ext uri="{FF2B5EF4-FFF2-40B4-BE49-F238E27FC236}">
                <a16:creationId xmlns:a16="http://schemas.microsoft.com/office/drawing/2014/main" id="{5B829370-8155-6E82-BDA9-58EB9812E28C}"/>
              </a:ext>
            </a:extLst>
          </p:cNvPr>
          <p:cNvSpPr/>
          <p:nvPr/>
        </p:nvSpPr>
        <p:spPr>
          <a:xfrm>
            <a:off x="5819773" y="3140611"/>
            <a:ext cx="409575" cy="3143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4" name="Rectangle: Rounded Corners 23">
            <a:extLst>
              <a:ext uri="{FF2B5EF4-FFF2-40B4-BE49-F238E27FC236}">
                <a16:creationId xmlns:a16="http://schemas.microsoft.com/office/drawing/2014/main" id="{AE7A6BCD-085D-2001-34F9-06608E9040D5}"/>
              </a:ext>
            </a:extLst>
          </p:cNvPr>
          <p:cNvSpPr/>
          <p:nvPr/>
        </p:nvSpPr>
        <p:spPr>
          <a:xfrm>
            <a:off x="6559359" y="3941381"/>
            <a:ext cx="5019675" cy="1108833"/>
          </a:xfrm>
          <a:prstGeom prst="round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i="1">
                <a:solidFill>
                  <a:schemeClr val="accent1"/>
                </a:solidFill>
              </a:rPr>
              <a:t>Almost 40% coming from Earned</a:t>
            </a:r>
          </a:p>
        </p:txBody>
      </p:sp>
      <p:sp>
        <p:nvSpPr>
          <p:cNvPr id="27" name="Rectangle: Rounded Corners 26">
            <a:extLst>
              <a:ext uri="{FF2B5EF4-FFF2-40B4-BE49-F238E27FC236}">
                <a16:creationId xmlns:a16="http://schemas.microsoft.com/office/drawing/2014/main" id="{66942AB1-60C4-9F0F-BC60-77C4907C6E55}"/>
              </a:ext>
            </a:extLst>
          </p:cNvPr>
          <p:cNvSpPr/>
          <p:nvPr/>
        </p:nvSpPr>
        <p:spPr>
          <a:xfrm>
            <a:off x="6562725" y="5139407"/>
            <a:ext cx="5019675" cy="1108833"/>
          </a:xfrm>
          <a:prstGeom prst="round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i="1">
                <a:solidFill>
                  <a:schemeClr val="accent1"/>
                </a:solidFill>
              </a:rPr>
              <a:t>2500 PR articles and 278M organic imps (+150% vs ‘23) </a:t>
            </a:r>
            <a:r>
              <a:rPr lang="en-GB" i="1">
                <a:solidFill>
                  <a:schemeClr val="accent1"/>
                </a:solidFill>
                <a:sym typeface="Wingdings" panose="05000000000000000000" pitchFamily="2" charset="2"/>
              </a:rPr>
              <a:t></a:t>
            </a:r>
            <a:r>
              <a:rPr lang="en-GB" i="1">
                <a:solidFill>
                  <a:schemeClr val="accent1"/>
                </a:solidFill>
              </a:rPr>
              <a:t> 49% of the revenue is coming from Earned. </a:t>
            </a:r>
          </a:p>
        </p:txBody>
      </p:sp>
      <p:sp>
        <p:nvSpPr>
          <p:cNvPr id="28" name="Arrow: Right 27">
            <a:extLst>
              <a:ext uri="{FF2B5EF4-FFF2-40B4-BE49-F238E27FC236}">
                <a16:creationId xmlns:a16="http://schemas.microsoft.com/office/drawing/2014/main" id="{424DD392-8C13-61CE-8F62-DF8AC8B3DB9B}"/>
              </a:ext>
            </a:extLst>
          </p:cNvPr>
          <p:cNvSpPr/>
          <p:nvPr/>
        </p:nvSpPr>
        <p:spPr>
          <a:xfrm>
            <a:off x="5816408" y="5541054"/>
            <a:ext cx="409575" cy="3143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9" name="Rectangle: Rounded Corners 28">
            <a:extLst>
              <a:ext uri="{FF2B5EF4-FFF2-40B4-BE49-F238E27FC236}">
                <a16:creationId xmlns:a16="http://schemas.microsoft.com/office/drawing/2014/main" id="{D0A2FDBC-880A-8085-154C-892581A27A2C}"/>
              </a:ext>
            </a:extLst>
          </p:cNvPr>
          <p:cNvSpPr/>
          <p:nvPr/>
        </p:nvSpPr>
        <p:spPr>
          <a:xfrm>
            <a:off x="459991" y="3941383"/>
            <a:ext cx="5019675" cy="1108832"/>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b="1"/>
              <a:t>23% of the visits are generated by paid media</a:t>
            </a:r>
          </a:p>
        </p:txBody>
      </p:sp>
      <p:sp>
        <p:nvSpPr>
          <p:cNvPr id="30" name="Arrow: Right 29">
            <a:extLst>
              <a:ext uri="{FF2B5EF4-FFF2-40B4-BE49-F238E27FC236}">
                <a16:creationId xmlns:a16="http://schemas.microsoft.com/office/drawing/2014/main" id="{AD0DF4DC-77A4-B316-F35C-38069E19A673}"/>
              </a:ext>
            </a:extLst>
          </p:cNvPr>
          <p:cNvSpPr/>
          <p:nvPr/>
        </p:nvSpPr>
        <p:spPr>
          <a:xfrm>
            <a:off x="5819773" y="4387083"/>
            <a:ext cx="409575" cy="3143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1" name="Rectangle: Rounded Corners 30">
            <a:extLst>
              <a:ext uri="{FF2B5EF4-FFF2-40B4-BE49-F238E27FC236}">
                <a16:creationId xmlns:a16="http://schemas.microsoft.com/office/drawing/2014/main" id="{32705D26-6C27-47BD-2388-8DEE04785DF7}"/>
              </a:ext>
            </a:extLst>
          </p:cNvPr>
          <p:cNvSpPr/>
          <p:nvPr/>
        </p:nvSpPr>
        <p:spPr>
          <a:xfrm>
            <a:off x="463357" y="5139409"/>
            <a:ext cx="5019675" cy="1108832"/>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b="1"/>
              <a:t>Earned media a true business accelerator ?</a:t>
            </a:r>
          </a:p>
        </p:txBody>
      </p:sp>
      <p:sp>
        <p:nvSpPr>
          <p:cNvPr id="32" name="Rectangle: Rounded Corners 31">
            <a:extLst>
              <a:ext uri="{FF2B5EF4-FFF2-40B4-BE49-F238E27FC236}">
                <a16:creationId xmlns:a16="http://schemas.microsoft.com/office/drawing/2014/main" id="{343C6104-4C21-40B6-6875-B278EC8BCE27}"/>
              </a:ext>
            </a:extLst>
          </p:cNvPr>
          <p:cNvSpPr/>
          <p:nvPr/>
        </p:nvSpPr>
        <p:spPr>
          <a:xfrm>
            <a:off x="6559359" y="1557107"/>
            <a:ext cx="5019675" cy="1114903"/>
          </a:xfrm>
          <a:prstGeom prst="round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i="1">
                <a:solidFill>
                  <a:schemeClr val="accent1"/>
                </a:solidFill>
              </a:rPr>
              <a:t>Outperformed by 30%, 22% more than the S23</a:t>
            </a:r>
          </a:p>
        </p:txBody>
      </p:sp>
    </p:spTree>
    <p:extLst>
      <p:ext uri="{BB962C8B-B14F-4D97-AF65-F5344CB8AC3E}">
        <p14:creationId xmlns:p14="http://schemas.microsoft.com/office/powerpoint/2010/main" val="380768473"/>
      </p:ext>
    </p:extLst>
  </p:cSld>
  <p:clrMapOvr>
    <a:masterClrMapping/>
  </p:clrMapOvr>
</p:sld>
</file>

<file path=ppt/theme/theme1.xml><?xml version="1.0" encoding="utf-8"?>
<a:theme xmlns:a="http://schemas.openxmlformats.org/drawingml/2006/main" name="1_Office Theme">
  <a:themeElements>
    <a:clrScheme name="SPACE 2024">
      <a:dk1>
        <a:sysClr val="windowText" lastClr="000000"/>
      </a:dk1>
      <a:lt1>
        <a:sysClr val="window" lastClr="FFFFFF"/>
      </a:lt1>
      <a:dk2>
        <a:srgbClr val="44546A"/>
      </a:dk2>
      <a:lt2>
        <a:srgbClr val="E7E6E6"/>
      </a:lt2>
      <a:accent1>
        <a:srgbClr val="3B3EBA"/>
      </a:accent1>
      <a:accent2>
        <a:srgbClr val="BB30A6"/>
      </a:accent2>
      <a:accent3>
        <a:srgbClr val="FB4582"/>
      </a:accent3>
      <a:accent4>
        <a:srgbClr val="FF7F60"/>
      </a:accent4>
      <a:accent5>
        <a:srgbClr val="FFBD52"/>
      </a:accent5>
      <a:accent6>
        <a:srgbClr val="FFD702"/>
      </a:accent6>
      <a:hlink>
        <a:srgbClr val="0563C1"/>
      </a:hlink>
      <a:folHlink>
        <a:srgbClr val="954F72"/>
      </a:folHlink>
    </a:clrScheme>
    <a:fontScheme name="Space 2024">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34e4895-548a-44a0-8436-17a0e0a4ae4d">
      <Terms xmlns="http://schemas.microsoft.com/office/infopath/2007/PartnerControls"/>
    </lcf76f155ced4ddcb4097134ff3c332f>
    <TaxCatchAll xmlns="36477be7-d9ca-4c9c-ace1-29dcb35ff6b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문서" ma:contentTypeID="0x010100F913AFC0567848419EC6BB46ECF13527" ma:contentTypeVersion="16" ma:contentTypeDescription="새 문서를 만듭니다." ma:contentTypeScope="" ma:versionID="fff52f19ab649ad03b934131d59fc97b">
  <xsd:schema xmlns:xsd="http://www.w3.org/2001/XMLSchema" xmlns:xs="http://www.w3.org/2001/XMLSchema" xmlns:p="http://schemas.microsoft.com/office/2006/metadata/properties" xmlns:ns2="f34e4895-548a-44a0-8436-17a0e0a4ae4d" xmlns:ns3="36477be7-d9ca-4c9c-ace1-29dcb35ff6b6" targetNamespace="http://schemas.microsoft.com/office/2006/metadata/properties" ma:root="true" ma:fieldsID="8024f832fac199b61d19d0693b4013af" ns2:_="" ns3:_="">
    <xsd:import namespace="f34e4895-548a-44a0-8436-17a0e0a4ae4d"/>
    <xsd:import namespace="36477be7-d9ca-4c9c-ace1-29dcb35ff6b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SearchProperties"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4e4895-548a-44a0-8436-17a0e0a4ae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이미지 태그" ma:readOnly="false" ma:fieldId="{5cf76f15-5ced-4ddc-b409-7134ff3c332f}" ma:taxonomyMulti="true" ma:sspId="4771db62-e625-4a44-9f2e-385d8ff0fc06"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477be7-d9ca-4c9c-ace1-29dcb35ff6b6" elementFormDefault="qualified">
    <xsd:import namespace="http://schemas.microsoft.com/office/2006/documentManagement/types"/>
    <xsd:import namespace="http://schemas.microsoft.com/office/infopath/2007/PartnerControls"/>
    <xsd:element name="SharedWithUsers" ma:index="15" nillable="true" ma:displayName="공유 대상"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세부 정보 공유" ma:internalName="SharedWithDetails" ma:readOnly="true">
      <xsd:simpleType>
        <xsd:restriction base="dms:Note">
          <xsd:maxLength value="255"/>
        </xsd:restriction>
      </xsd:simpleType>
    </xsd:element>
    <xsd:element name="TaxCatchAll" ma:index="19" nillable="true" ma:displayName="Taxonomy Catch All Column" ma:hidden="true" ma:list="{fddde6f4-0656-43a2-b936-dc436a11b488}" ma:internalName="TaxCatchAll" ma:showField="CatchAllData" ma:web="36477be7-d9ca-4c9c-ace1-29dcb35ff6b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콘텐츠 형식"/>
        <xsd:element ref="dc:title" minOccurs="0" maxOccurs="1" ma:index="4" ma:displayName="제목"/>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9BBC0A-1C4C-4EFA-9213-E0653AC5FE5F}">
  <ds:schemaRefs>
    <ds:schemaRef ds:uri="http://schemas.microsoft.com/sharepoint/v3/contenttype/forms"/>
  </ds:schemaRefs>
</ds:datastoreItem>
</file>

<file path=customXml/itemProps2.xml><?xml version="1.0" encoding="utf-8"?>
<ds:datastoreItem xmlns:ds="http://schemas.openxmlformats.org/officeDocument/2006/customXml" ds:itemID="{89437C66-871E-495A-8E53-D1BF6F9F6B97}">
  <ds:schemaRefs>
    <ds:schemaRef ds:uri="http://schemas.microsoft.com/office/2006/metadata/properties"/>
    <ds:schemaRef ds:uri="http://purl.org/dc/elements/1.1/"/>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36477be7-d9ca-4c9c-ace1-29dcb35ff6b6"/>
    <ds:schemaRef ds:uri="f34e4895-548a-44a0-8436-17a0e0a4ae4d"/>
    <ds:schemaRef ds:uri="http://www.w3.org/XML/1998/namespace"/>
    <ds:schemaRef ds:uri="http://purl.org/dc/terms/"/>
  </ds:schemaRefs>
</ds:datastoreItem>
</file>

<file path=customXml/itemProps3.xml><?xml version="1.0" encoding="utf-8"?>
<ds:datastoreItem xmlns:ds="http://schemas.openxmlformats.org/officeDocument/2006/customXml" ds:itemID="{5455FBA6-7AD2-475D-A0EE-09AEF401827D}">
  <ds:schemaRefs>
    <ds:schemaRef ds:uri="36477be7-d9ca-4c9c-ace1-29dcb35ff6b6"/>
    <ds:schemaRef ds:uri="f34e4895-548a-44a0-8436-17a0e0a4ae4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7401</TotalTime>
  <Words>1443</Words>
  <Application>Microsoft Office PowerPoint</Application>
  <PresentationFormat>Widescreen</PresentationFormat>
  <Paragraphs>148</Paragraphs>
  <Slides>11</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Calibri Light</vt:lpstr>
      <vt:lpstr>Poppins</vt:lpstr>
      <vt:lpstr>Verdana</vt:lpstr>
      <vt:lpstr>Wingdings</vt:lpstr>
      <vt:lpstr>1_Office Theme</vt:lpstr>
      <vt:lpstr> S24 and Galaxy AI :  the Paid/Earned Yin-Yang effect</vt:lpstr>
      <vt:lpstr>A turning point for the smartphone industry</vt:lpstr>
      <vt:lpstr>Launching our flagship product in a challenging landscape</vt:lpstr>
      <vt:lpstr>Turning challenges into strategic pillars</vt:lpstr>
      <vt:lpstr>Our 3-steps road to success</vt:lpstr>
      <vt:lpstr>Step 1 Curiosity &amp; Excitement from Teasing to Unpack</vt:lpstr>
      <vt:lpstr>Step 2 Race against the clock wit Pre-Order Phase</vt:lpstr>
      <vt:lpstr>Step 3 The Talk of the town with Launch</vt:lpstr>
      <vt:lpstr>The S24 launch didn’t just make noise, it delivered business results !</vt:lpstr>
      <vt:lpstr>A million reasons to convince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Briefing outtakes</dc:title>
  <dc:creator>Jonathan Rijavec</dc:creator>
  <cp:lastModifiedBy>Philippe Van Helshoecht</cp:lastModifiedBy>
  <cp:revision>64</cp:revision>
  <dcterms:created xsi:type="dcterms:W3CDTF">2024-05-17T09:02:49Z</dcterms:created>
  <dcterms:modified xsi:type="dcterms:W3CDTF">2025-05-09T08:00:26Z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0x010100F913AFC0567848419EC6BB46ECF13527</vt:lpwstr>
  </property>
  <property fmtid="{D5CDD505-2E9C-101B-9397-08002B2CF9AE}" pid="3" name="MediaServiceImageTags">
    <vt:lpwstr/>
  </property>
</Properties>
</file>